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Telegraf" charset="1" panose="00000500000000000000"/>
      <p:regular r:id="rId14"/>
    </p:embeddedFont>
    <p:embeddedFont>
      <p:font typeface="Telegraf Bold" charset="1" panose="00000800000000000000"/>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Play" charset="1" panose="00000500000000000000"/>
      <p:regular r:id="rId20"/>
    </p:embeddedFont>
    <p:embeddedFont>
      <p:font typeface="Play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50" Target="slides/slide29.xml" Type="http://schemas.openxmlformats.org/officeDocument/2006/relationships/slide"/><Relationship Id="rId51" Target="slides/slide30.xml" Type="http://schemas.openxmlformats.org/officeDocument/2006/relationships/slide"/><Relationship Id="rId52" Target="slides/slide31.xml" Type="http://schemas.openxmlformats.org/officeDocument/2006/relationships/slide"/><Relationship Id="rId53" Target="slides/slide32.xml" Type="http://schemas.openxmlformats.org/officeDocument/2006/relationships/slide"/><Relationship Id="rId54" Target="slides/slide33.xml" Type="http://schemas.openxmlformats.org/officeDocument/2006/relationships/slide"/><Relationship Id="rId55" Target="slides/slide3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6.jpe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9.jpeg" Type="http://schemas.openxmlformats.org/officeDocument/2006/relationships/image"/><Relationship Id="rId4" Target="../media/image3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rcRect l="29516" t="0" r="0" b="76748"/>
          <a:stretch>
            <a:fillRect/>
          </a:stretch>
        </p:blipFill>
        <p:spPr>
          <a:xfrm flipH="false" flipV="false" rot="0">
            <a:off x="0" y="7299704"/>
            <a:ext cx="14186361" cy="1292792"/>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472553" y="7576961"/>
            <a:ext cx="18119807" cy="5005597"/>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false" flipV="false" rot="0">
            <a:off x="13782485" y="3193872"/>
            <a:ext cx="3843560" cy="3790711"/>
          </a:xfrm>
          <a:prstGeom prst="rect">
            <a:avLst/>
          </a:prstGeom>
        </p:spPr>
      </p:pic>
      <p:pic>
        <p:nvPicPr>
          <p:cNvPr name="Picture 5" id="5"/>
          <p:cNvPicPr>
            <a:picLocks noChangeAspect="true"/>
          </p:cNvPicPr>
          <p:nvPr/>
        </p:nvPicPr>
        <p:blipFill>
          <a:blip r:embed="rId4">
            <a:alphaModFix amt="81000"/>
          </a:blip>
          <a:srcRect l="0" t="0" r="0" b="0"/>
          <a:stretch>
            <a:fillRect/>
          </a:stretch>
        </p:blipFill>
        <p:spPr>
          <a:xfrm flipH="false" flipV="false" rot="0">
            <a:off x="-1153843" y="-2029430"/>
            <a:ext cx="6666302" cy="5933009"/>
          </a:xfrm>
          <a:prstGeom prst="rect">
            <a:avLst/>
          </a:prstGeom>
        </p:spPr>
      </p:pic>
      <p:pic>
        <p:nvPicPr>
          <p:cNvPr name="Picture 6" id="6"/>
          <p:cNvPicPr>
            <a:picLocks noChangeAspect="true"/>
          </p:cNvPicPr>
          <p:nvPr/>
        </p:nvPicPr>
        <p:blipFill>
          <a:blip r:embed="rId5">
            <a:alphaModFix amt="71000"/>
          </a:blip>
          <a:srcRect l="0" t="0" r="0" b="0"/>
          <a:stretch>
            <a:fillRect/>
          </a:stretch>
        </p:blipFill>
        <p:spPr>
          <a:xfrm flipH="false" flipV="false" rot="0">
            <a:off x="9943008" y="2139347"/>
            <a:ext cx="1958688" cy="1855857"/>
          </a:xfrm>
          <a:prstGeom prst="rect">
            <a:avLst/>
          </a:prstGeom>
        </p:spPr>
      </p:pic>
      <p:grpSp>
        <p:nvGrpSpPr>
          <p:cNvPr name="Group 7" id="7"/>
          <p:cNvGrpSpPr/>
          <p:nvPr/>
        </p:nvGrpSpPr>
        <p:grpSpPr>
          <a:xfrm rot="0">
            <a:off x="921376" y="937074"/>
            <a:ext cx="6055780" cy="537388"/>
            <a:chOff x="0" y="0"/>
            <a:chExt cx="8074373" cy="716517"/>
          </a:xfrm>
        </p:grpSpPr>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936068" cy="716517"/>
            </a:xfrm>
            <a:prstGeom prst="rect">
              <a:avLst/>
            </a:prstGeom>
          </p:spPr>
        </p:pic>
        <p:sp>
          <p:nvSpPr>
            <p:cNvPr name="TextBox 9" id="9"/>
            <p:cNvSpPr txBox="true"/>
            <p:nvPr/>
          </p:nvSpPr>
          <p:spPr>
            <a:xfrm rot="0">
              <a:off x="1648305" y="18322"/>
              <a:ext cx="6426068" cy="626110"/>
            </a:xfrm>
            <a:prstGeom prst="rect">
              <a:avLst/>
            </a:prstGeom>
          </p:spPr>
          <p:txBody>
            <a:bodyPr anchor="t" rtlCol="false" tIns="0" lIns="0" bIns="0" rIns="0">
              <a:spAutoFit/>
            </a:bodyPr>
            <a:lstStyle/>
            <a:p>
              <a:pPr>
                <a:lnSpc>
                  <a:spcPts val="3919"/>
                </a:lnSpc>
              </a:pPr>
            </a:p>
          </p:txBody>
        </p:sp>
      </p:grpSp>
      <p:sp>
        <p:nvSpPr>
          <p:cNvPr name="AutoShape 10" id="10"/>
          <p:cNvSpPr/>
          <p:nvPr/>
        </p:nvSpPr>
        <p:spPr>
          <a:xfrm rot="0">
            <a:off x="694879" y="6743104"/>
            <a:ext cx="14675565" cy="0"/>
          </a:xfrm>
          <a:prstGeom prst="line">
            <a:avLst/>
          </a:prstGeom>
          <a:ln cap="flat" w="9525">
            <a:solidFill>
              <a:srgbClr val="FFFFFF"/>
            </a:solidFill>
            <a:prstDash val="solid"/>
            <a:headEnd type="none" len="sm" w="sm"/>
            <a:tailEnd type="none" len="sm" w="sm"/>
          </a:ln>
        </p:spPr>
      </p:sp>
      <p:sp>
        <p:nvSpPr>
          <p:cNvPr name="TextBox 11" id="11"/>
          <p:cNvSpPr txBox="true"/>
          <p:nvPr/>
        </p:nvSpPr>
        <p:spPr>
          <a:xfrm rot="0">
            <a:off x="1472553" y="3821768"/>
            <a:ext cx="13360228" cy="2611120"/>
          </a:xfrm>
          <a:prstGeom prst="rect">
            <a:avLst/>
          </a:prstGeom>
        </p:spPr>
        <p:txBody>
          <a:bodyPr anchor="t" rtlCol="false" tIns="0" lIns="0" bIns="0" rIns="0">
            <a:spAutoFit/>
          </a:bodyPr>
          <a:lstStyle/>
          <a:p>
            <a:pPr>
              <a:lnSpc>
                <a:spcPts val="10120"/>
              </a:lnSpc>
            </a:pPr>
            <a:r>
              <a:rPr lang="en-US" sz="9200">
                <a:solidFill>
                  <a:srgbClr val="FFFFFF"/>
                </a:solidFill>
                <a:latin typeface="Anonymous Pro"/>
              </a:rPr>
              <a:t>ATTENDANCE MANAGEMENT SYSTEM</a:t>
            </a:r>
          </a:p>
        </p:txBody>
      </p:sp>
      <p:sp>
        <p:nvSpPr>
          <p:cNvPr name="TextBox 12" id="12"/>
          <p:cNvSpPr txBox="true"/>
          <p:nvPr/>
        </p:nvSpPr>
        <p:spPr>
          <a:xfrm rot="0">
            <a:off x="13069177" y="695134"/>
            <a:ext cx="4556868" cy="590932"/>
          </a:xfrm>
          <a:prstGeom prst="rect">
            <a:avLst/>
          </a:prstGeom>
        </p:spPr>
        <p:txBody>
          <a:bodyPr anchor="t" rtlCol="false" tIns="0" lIns="0" bIns="0" rIns="0">
            <a:spAutoFit/>
          </a:bodyPr>
          <a:lstStyle/>
          <a:p>
            <a:pPr>
              <a:lnSpc>
                <a:spcPts val="4728"/>
              </a:lnSpc>
            </a:pPr>
            <a:r>
              <a:rPr lang="en-US" sz="3377">
                <a:solidFill>
                  <a:srgbClr val="FFFFFF"/>
                </a:solidFill>
                <a:latin typeface="Anonymous Pro"/>
              </a:rPr>
              <a:t>December 03</a:t>
            </a:r>
            <a:r>
              <a:rPr lang="en-US" sz="3377">
                <a:solidFill>
                  <a:srgbClr val="FFFFFF"/>
                </a:solidFill>
                <a:latin typeface="Anonymous Pro"/>
              </a:rPr>
              <a:t> 2021</a:t>
            </a:r>
          </a:p>
        </p:txBody>
      </p:sp>
      <p:sp>
        <p:nvSpPr>
          <p:cNvPr name="TextBox 13" id="13"/>
          <p:cNvSpPr txBox="true"/>
          <p:nvPr/>
        </p:nvSpPr>
        <p:spPr>
          <a:xfrm rot="0">
            <a:off x="1472553" y="7323595"/>
            <a:ext cx="12309932" cy="535307"/>
          </a:xfrm>
          <a:prstGeom prst="rect">
            <a:avLst/>
          </a:prstGeom>
        </p:spPr>
        <p:txBody>
          <a:bodyPr anchor="t" rtlCol="false" tIns="0" lIns="0" bIns="0" rIns="0">
            <a:spAutoFit/>
          </a:bodyPr>
          <a:lstStyle/>
          <a:p>
            <a:pPr>
              <a:lnSpc>
                <a:spcPts val="4070"/>
              </a:lnSpc>
            </a:pPr>
            <a:r>
              <a:rPr lang="en-US" sz="3700">
                <a:solidFill>
                  <a:srgbClr val="FFFFFF"/>
                </a:solidFill>
                <a:latin typeface="Anonymous Pro"/>
              </a:rPr>
              <a:t>Under the supervision of Dr. Anjali Gautam Mam</a:t>
            </a:r>
          </a:p>
        </p:txBody>
      </p:sp>
      <p:sp>
        <p:nvSpPr>
          <p:cNvPr name="TextBox 14" id="14"/>
          <p:cNvSpPr txBox="true"/>
          <p:nvPr/>
        </p:nvSpPr>
        <p:spPr>
          <a:xfrm rot="0">
            <a:off x="1472553" y="1867992"/>
            <a:ext cx="8385763" cy="1325880"/>
          </a:xfrm>
          <a:prstGeom prst="rect">
            <a:avLst/>
          </a:prstGeom>
        </p:spPr>
        <p:txBody>
          <a:bodyPr anchor="t" rtlCol="false" tIns="0" lIns="0" bIns="0" rIns="0">
            <a:spAutoFit/>
          </a:bodyPr>
          <a:lstStyle/>
          <a:p>
            <a:pPr>
              <a:lnSpc>
                <a:spcPts val="10120"/>
              </a:lnSpc>
            </a:pPr>
            <a:r>
              <a:rPr lang="en-US" sz="9200">
                <a:solidFill>
                  <a:srgbClr val="FFFFFF"/>
                </a:solidFill>
                <a:latin typeface="Play Bold"/>
              </a:rPr>
              <a:t>MINI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823913"/>
            <a:ext cx="6681788"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Statistics</a:t>
            </a:r>
          </a:p>
        </p:txBody>
      </p:sp>
      <p:grpSp>
        <p:nvGrpSpPr>
          <p:cNvPr name="Group 3" id="3"/>
          <p:cNvGrpSpPr/>
          <p:nvPr/>
        </p:nvGrpSpPr>
        <p:grpSpPr>
          <a:xfrm rot="0">
            <a:off x="1028700" y="4439100"/>
            <a:ext cx="4881704" cy="3466711"/>
            <a:chOff x="0" y="0"/>
            <a:chExt cx="6508939" cy="4622282"/>
          </a:xfrm>
        </p:grpSpPr>
        <p:pic>
          <p:nvPicPr>
            <p:cNvPr name="Picture 4" id="4"/>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TextBox 5" id="5"/>
            <p:cNvSpPr txBox="true"/>
            <p:nvPr/>
          </p:nvSpPr>
          <p:spPr>
            <a:xfrm rot="0">
              <a:off x="0" y="1234850"/>
              <a:ext cx="6508939" cy="1839807"/>
            </a:xfrm>
            <a:prstGeom prst="rect">
              <a:avLst/>
            </a:prstGeom>
          </p:spPr>
          <p:txBody>
            <a:bodyPr anchor="t" rtlCol="false" tIns="0" lIns="0" bIns="0" rIns="0">
              <a:spAutoFit/>
            </a:bodyPr>
            <a:lstStyle/>
            <a:p>
              <a:pPr>
                <a:lnSpc>
                  <a:spcPts val="3639"/>
                </a:lnSpc>
              </a:pPr>
              <a:r>
                <a:rPr lang="en-US" sz="2799">
                  <a:solidFill>
                    <a:srgbClr val="FFFFFF"/>
                  </a:solidFill>
                  <a:latin typeface="Anonymous Pro"/>
                </a:rPr>
                <a:t>In 2019, facial recognition technology was worth $3.2 billion.</a:t>
              </a:r>
            </a:p>
          </p:txBody>
        </p:sp>
        <p:sp>
          <p:nvSpPr>
            <p:cNvPr name="AutoShape 6" id="6"/>
            <p:cNvSpPr/>
            <p:nvPr/>
          </p:nvSpPr>
          <p:spPr>
            <a:xfrm rot="0">
              <a:off x="0" y="4609582"/>
              <a:ext cx="6508939" cy="0"/>
            </a:xfrm>
            <a:prstGeom prst="line">
              <a:avLst/>
            </a:prstGeom>
            <a:ln cap="rnd" w="12700">
              <a:solidFill>
                <a:srgbClr val="FFFFFF"/>
              </a:solidFill>
              <a:prstDash val="solid"/>
              <a:headEnd type="none" len="sm" w="sm"/>
              <a:tailEnd type="none" len="sm" w="sm"/>
            </a:ln>
          </p:spPr>
        </p:sp>
      </p:grpSp>
      <p:grpSp>
        <p:nvGrpSpPr>
          <p:cNvPr name="Group 7" id="7"/>
          <p:cNvGrpSpPr/>
          <p:nvPr/>
        </p:nvGrpSpPr>
        <p:grpSpPr>
          <a:xfrm rot="0">
            <a:off x="6703148" y="4439100"/>
            <a:ext cx="4881704" cy="3466711"/>
            <a:chOff x="0" y="0"/>
            <a:chExt cx="6508939" cy="4622282"/>
          </a:xfrm>
        </p:grpSpPr>
        <p:sp>
          <p:nvSpPr>
            <p:cNvPr name="TextBox 8" id="8"/>
            <p:cNvSpPr txBox="true"/>
            <p:nvPr/>
          </p:nvSpPr>
          <p:spPr>
            <a:xfrm rot="0">
              <a:off x="0" y="1234850"/>
              <a:ext cx="6508939" cy="2456180"/>
            </a:xfrm>
            <a:prstGeom prst="rect">
              <a:avLst/>
            </a:prstGeom>
          </p:spPr>
          <p:txBody>
            <a:bodyPr anchor="t" rtlCol="false" tIns="0" lIns="0" bIns="0" rIns="0">
              <a:spAutoFit/>
            </a:bodyPr>
            <a:lstStyle/>
            <a:p>
              <a:pPr>
                <a:lnSpc>
                  <a:spcPts val="3639"/>
                </a:lnSpc>
              </a:pPr>
              <a:r>
                <a:rPr lang="en-US" sz="2799">
                  <a:solidFill>
                    <a:srgbClr val="FFFFFF"/>
                  </a:solidFill>
                  <a:latin typeface="Anonymous Pro"/>
                </a:rPr>
                <a:t>A significant growth from $3.8 billion in 2020. (Markets and Markets, 2020)</a:t>
              </a:r>
            </a:p>
          </p:txBody>
        </p:sp>
        <p:pic>
          <p:nvPicPr>
            <p:cNvPr name="Picture 9" id="9"/>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AutoShape 10" id="10"/>
            <p:cNvSpPr/>
            <p:nvPr/>
          </p:nvSpPr>
          <p:spPr>
            <a:xfrm rot="0">
              <a:off x="0" y="4609582"/>
              <a:ext cx="6508939" cy="0"/>
            </a:xfrm>
            <a:prstGeom prst="line">
              <a:avLst/>
            </a:prstGeom>
            <a:ln cap="rnd" w="12700">
              <a:solidFill>
                <a:srgbClr val="FFFFFF"/>
              </a:solidFill>
              <a:prstDash val="solid"/>
              <a:headEnd type="none" len="sm" w="sm"/>
              <a:tailEnd type="none" len="sm" w="sm"/>
            </a:ln>
          </p:spPr>
        </p:sp>
      </p:grpSp>
      <p:grpSp>
        <p:nvGrpSpPr>
          <p:cNvPr name="Group 11" id="11"/>
          <p:cNvGrpSpPr/>
          <p:nvPr/>
        </p:nvGrpSpPr>
        <p:grpSpPr>
          <a:xfrm rot="0">
            <a:off x="12377596" y="4439100"/>
            <a:ext cx="4881704" cy="3466711"/>
            <a:chOff x="0" y="0"/>
            <a:chExt cx="6508939" cy="4622282"/>
          </a:xfrm>
        </p:grpSpPr>
        <p:sp>
          <p:nvSpPr>
            <p:cNvPr name="TextBox 12" id="12"/>
            <p:cNvSpPr txBox="true"/>
            <p:nvPr/>
          </p:nvSpPr>
          <p:spPr>
            <a:xfrm rot="0">
              <a:off x="0" y="1234850"/>
              <a:ext cx="6508939" cy="2456180"/>
            </a:xfrm>
            <a:prstGeom prst="rect">
              <a:avLst/>
            </a:prstGeom>
          </p:spPr>
          <p:txBody>
            <a:bodyPr anchor="t" rtlCol="false" tIns="0" lIns="0" bIns="0" rIns="0">
              <a:spAutoFit/>
            </a:bodyPr>
            <a:lstStyle/>
            <a:p>
              <a:pPr>
                <a:lnSpc>
                  <a:spcPts val="3639"/>
                </a:lnSpc>
              </a:pPr>
              <a:r>
                <a:rPr lang="en-US" sz="2799">
                  <a:solidFill>
                    <a:srgbClr val="FFFFFF"/>
                  </a:solidFill>
                  <a:latin typeface="Anonymous Pro"/>
                </a:rPr>
                <a:t>The facial recognition market value is expected to reach $8.5 billion by 2025</a:t>
              </a:r>
            </a:p>
          </p:txBody>
        </p:sp>
        <p:pic>
          <p:nvPicPr>
            <p:cNvPr name="Picture 13" id="13"/>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AutoShape 14" id="14"/>
            <p:cNvSpPr/>
            <p:nvPr/>
          </p:nvSpPr>
          <p:spPr>
            <a:xfrm rot="0">
              <a:off x="0" y="4609582"/>
              <a:ext cx="6508939" cy="0"/>
            </a:xfrm>
            <a:prstGeom prst="line">
              <a:avLst/>
            </a:prstGeom>
            <a:ln cap="rnd" w="12700">
              <a:solidFill>
                <a:srgbClr val="FFFFFF"/>
              </a:solidFill>
              <a:prstDash val="solid"/>
              <a:headEnd type="none" len="sm" w="sm"/>
              <a:tailEnd type="none" len="sm" w="sm"/>
            </a:ln>
          </p:spPr>
        </p:sp>
      </p:grpSp>
      <p:sp>
        <p:nvSpPr>
          <p:cNvPr name="TextBox 15" id="15"/>
          <p:cNvSpPr txBox="true"/>
          <p:nvPr/>
        </p:nvSpPr>
        <p:spPr>
          <a:xfrm rot="0">
            <a:off x="7492405" y="9794953"/>
            <a:ext cx="10795595" cy="492047"/>
          </a:xfrm>
          <a:prstGeom prst="rect">
            <a:avLst/>
          </a:prstGeom>
        </p:spPr>
        <p:txBody>
          <a:bodyPr anchor="t" rtlCol="false" tIns="0" lIns="0" bIns="0" rIns="0">
            <a:spAutoFit/>
          </a:bodyPr>
          <a:lstStyle/>
          <a:p>
            <a:pPr>
              <a:lnSpc>
                <a:spcPts val="3628"/>
              </a:lnSpc>
            </a:pPr>
            <a:r>
              <a:rPr lang="en-US" sz="2791">
                <a:solidFill>
                  <a:srgbClr val="FFFFFF"/>
                </a:solidFill>
                <a:latin typeface="Telegraf"/>
              </a:rPr>
              <a:t>Source : https://financesonline.com/facial-recognition-statistics/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929" r="0" b="5910"/>
          <a:stretch>
            <a:fillRect/>
          </a:stretch>
        </p:blipFill>
        <p:spPr>
          <a:xfrm flipH="false" flipV="false" rot="0">
            <a:off x="10131921" y="0"/>
            <a:ext cx="8156079" cy="10287000"/>
          </a:xfrm>
          <a:prstGeom prst="rect">
            <a:avLst/>
          </a:prstGeom>
        </p:spPr>
      </p:pic>
      <p:sp>
        <p:nvSpPr>
          <p:cNvPr name="TextBox 3" id="3"/>
          <p:cNvSpPr txBox="true"/>
          <p:nvPr/>
        </p:nvSpPr>
        <p:spPr>
          <a:xfrm rot="0">
            <a:off x="1779290" y="4458943"/>
            <a:ext cx="5985989" cy="1226239"/>
          </a:xfrm>
          <a:prstGeom prst="rect">
            <a:avLst/>
          </a:prstGeom>
        </p:spPr>
        <p:txBody>
          <a:bodyPr anchor="t" rtlCol="false" tIns="0" lIns="0" bIns="0" rIns="0">
            <a:spAutoFit/>
          </a:bodyPr>
          <a:lstStyle/>
          <a:p>
            <a:pPr algn="ctr">
              <a:lnSpc>
                <a:spcPts val="9240"/>
              </a:lnSpc>
            </a:pPr>
            <a:r>
              <a:rPr lang="en-US" sz="7108">
                <a:solidFill>
                  <a:srgbClr val="FFFFFF"/>
                </a:solidFill>
                <a:latin typeface="Telegraf Bold"/>
              </a:rPr>
              <a:t>FLOWCHART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000"/>
          </a:blip>
          <a:srcRect l="0" t="0" r="0" b="0"/>
          <a:stretch>
            <a:fillRect/>
          </a:stretch>
        </p:blipFill>
        <p:spPr>
          <a:xfrm flipH="false" flipV="false" rot="0">
            <a:off x="-1297487" y="-3821138"/>
            <a:ext cx="10954575" cy="1080395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191146">
            <a:off x="16337506" y="1735467"/>
            <a:ext cx="3078666" cy="274001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11589" y="9258300"/>
            <a:ext cx="2405681" cy="2279383"/>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906026" y="3086100"/>
            <a:ext cx="4092356" cy="4114800"/>
          </a:xfrm>
          <a:prstGeom prst="rect">
            <a:avLst/>
          </a:prstGeom>
        </p:spPr>
      </p:pic>
      <p:sp>
        <p:nvSpPr>
          <p:cNvPr name="TextBox 6" id="6"/>
          <p:cNvSpPr txBox="true"/>
          <p:nvPr/>
        </p:nvSpPr>
        <p:spPr>
          <a:xfrm rot="0">
            <a:off x="6311347" y="323750"/>
            <a:ext cx="11039589" cy="1162050"/>
          </a:xfrm>
          <a:prstGeom prst="rect">
            <a:avLst/>
          </a:prstGeom>
        </p:spPr>
        <p:txBody>
          <a:bodyPr anchor="t" rtlCol="false" tIns="0" lIns="0" bIns="0" rIns="0">
            <a:spAutoFit/>
          </a:bodyPr>
          <a:lstStyle/>
          <a:p>
            <a:pPr>
              <a:lnSpc>
                <a:spcPts val="8800"/>
              </a:lnSpc>
            </a:pPr>
            <a:r>
              <a:rPr lang="en-US" sz="8000">
                <a:solidFill>
                  <a:srgbClr val="FFFFFF"/>
                </a:solidFill>
                <a:latin typeface="Play Bold"/>
              </a:rPr>
              <a:t>PROPOSED APPROACH</a:t>
            </a:r>
          </a:p>
        </p:txBody>
      </p:sp>
      <p:sp>
        <p:nvSpPr>
          <p:cNvPr name="TextBox 7" id="7"/>
          <p:cNvSpPr txBox="true"/>
          <p:nvPr/>
        </p:nvSpPr>
        <p:spPr>
          <a:xfrm rot="0">
            <a:off x="8222855" y="1985448"/>
            <a:ext cx="8662410" cy="6335154"/>
          </a:xfrm>
          <a:prstGeom prst="rect">
            <a:avLst/>
          </a:prstGeom>
        </p:spPr>
        <p:txBody>
          <a:bodyPr anchor="t" rtlCol="false" tIns="0" lIns="0" bIns="0" rIns="0">
            <a:spAutoFit/>
          </a:bodyPr>
          <a:lstStyle/>
          <a:p>
            <a:pPr marL="696912" indent="-348456" lvl="1">
              <a:lnSpc>
                <a:spcPts val="3550"/>
              </a:lnSpc>
              <a:buFont typeface="Arial"/>
              <a:buChar char="•"/>
            </a:pPr>
            <a:r>
              <a:rPr lang="en-US" sz="3227">
                <a:solidFill>
                  <a:srgbClr val="FFFFFF"/>
                </a:solidFill>
                <a:latin typeface="Anonymous Pro"/>
              </a:rPr>
              <a:t>Capture the face of each student using OpenCV for taking images and facial recognition.</a:t>
            </a:r>
          </a:p>
          <a:p>
            <a:pPr marL="696912" indent="-348456" lvl="1">
              <a:lnSpc>
                <a:spcPts val="3550"/>
              </a:lnSpc>
              <a:buFont typeface="Arial"/>
              <a:buChar char="•"/>
            </a:pPr>
            <a:r>
              <a:rPr lang="en-US" sz="3227">
                <a:solidFill>
                  <a:srgbClr val="FFFFFF"/>
                </a:solidFill>
                <a:latin typeface="Anonymous Pro"/>
              </a:rPr>
              <a:t>Store it in the local database.</a:t>
            </a:r>
          </a:p>
          <a:p>
            <a:pPr marL="696912" indent="-348456" lvl="1">
              <a:lnSpc>
                <a:spcPts val="3550"/>
              </a:lnSpc>
              <a:buFont typeface="Arial"/>
              <a:buChar char="•"/>
            </a:pPr>
            <a:r>
              <a:rPr lang="en-US" sz="3227">
                <a:solidFill>
                  <a:srgbClr val="FFFFFF"/>
                </a:solidFill>
                <a:latin typeface="Anonymous Pro"/>
              </a:rPr>
              <a:t>After the face recognition, the face identification will be done.</a:t>
            </a:r>
          </a:p>
          <a:p>
            <a:pPr marL="696912" indent="-348456" lvl="1">
              <a:lnSpc>
                <a:spcPts val="3550"/>
              </a:lnSpc>
              <a:buFont typeface="Arial"/>
              <a:buChar char="•"/>
            </a:pPr>
            <a:r>
              <a:rPr lang="en-US" sz="3227">
                <a:solidFill>
                  <a:srgbClr val="FFFFFF"/>
                </a:solidFill>
                <a:latin typeface="Anonymous Pro"/>
              </a:rPr>
              <a:t>In face identification a one-to-many mapping for a given face against a database of known faces will be done</a:t>
            </a:r>
          </a:p>
          <a:p>
            <a:pPr marL="696912" indent="-348456" lvl="1">
              <a:lnSpc>
                <a:spcPts val="3550"/>
              </a:lnSpc>
              <a:buFont typeface="Arial"/>
              <a:buChar char="•"/>
            </a:pPr>
            <a:r>
              <a:rPr lang="en-US" sz="3227">
                <a:solidFill>
                  <a:srgbClr val="FFFFFF"/>
                </a:solidFill>
                <a:latin typeface="Anonymous Pro"/>
              </a:rPr>
              <a:t>If the captured face found in the database then it’ll mark that student present and note their timings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6B2F5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14095" y="3516352"/>
            <a:ext cx="3778135" cy="4114800"/>
          </a:xfrm>
          <a:prstGeom prst="rect">
            <a:avLst/>
          </a:prstGeom>
        </p:spPr>
      </p:pic>
      <p:pic>
        <p:nvPicPr>
          <p:cNvPr name="Picture 3" id="3"/>
          <p:cNvPicPr>
            <a:picLocks noChangeAspect="true"/>
          </p:cNvPicPr>
          <p:nvPr/>
        </p:nvPicPr>
        <p:blipFill>
          <a:blip r:embed="rId4"/>
          <a:srcRect l="0" t="274" r="0" b="274"/>
          <a:stretch>
            <a:fillRect/>
          </a:stretch>
        </p:blipFill>
        <p:spPr>
          <a:xfrm flipH="false" flipV="false" rot="0">
            <a:off x="12264362" y="419703"/>
            <a:ext cx="2912190" cy="3564553"/>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533160" y="5143500"/>
            <a:ext cx="6374593" cy="3107328"/>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5400000">
            <a:off x="5165731" y="4725782"/>
            <a:ext cx="7956539" cy="835437"/>
          </a:xfrm>
          <a:prstGeom prst="rect">
            <a:avLst/>
          </a:prstGeom>
        </p:spPr>
      </p:pic>
      <p:sp>
        <p:nvSpPr>
          <p:cNvPr name="TextBox 6" id="6"/>
          <p:cNvSpPr txBox="true"/>
          <p:nvPr/>
        </p:nvSpPr>
        <p:spPr>
          <a:xfrm rot="0">
            <a:off x="1028700" y="824151"/>
            <a:ext cx="6748925" cy="1553841"/>
          </a:xfrm>
          <a:prstGeom prst="rect">
            <a:avLst/>
          </a:prstGeom>
        </p:spPr>
        <p:txBody>
          <a:bodyPr anchor="t" rtlCol="false" tIns="0" lIns="0" bIns="0" rIns="0">
            <a:spAutoFit/>
          </a:bodyPr>
          <a:lstStyle/>
          <a:p>
            <a:pPr algn="ctr">
              <a:lnSpc>
                <a:spcPts val="6030"/>
              </a:lnSpc>
            </a:pPr>
            <a:r>
              <a:rPr lang="en-US" sz="5482">
                <a:solidFill>
                  <a:srgbClr val="FFFFFF"/>
                </a:solidFill>
                <a:latin typeface="Play Bold"/>
              </a:rPr>
              <a:t>TECHNOLOGIES USED</a:t>
            </a:r>
          </a:p>
        </p:txBody>
      </p:sp>
      <p:sp>
        <p:nvSpPr>
          <p:cNvPr name="TextBox 7" id="7"/>
          <p:cNvSpPr txBox="true"/>
          <p:nvPr/>
        </p:nvSpPr>
        <p:spPr>
          <a:xfrm rot="0">
            <a:off x="10357387" y="8414637"/>
            <a:ext cx="6726140" cy="1432107"/>
          </a:xfrm>
          <a:prstGeom prst="rect">
            <a:avLst/>
          </a:prstGeom>
        </p:spPr>
        <p:txBody>
          <a:bodyPr anchor="t" rtlCol="false" tIns="0" lIns="0" bIns="0" rIns="0">
            <a:spAutoFit/>
          </a:bodyPr>
          <a:lstStyle/>
          <a:p>
            <a:pPr algn="ctr">
              <a:lnSpc>
                <a:spcPts val="5708"/>
              </a:lnSpc>
            </a:pPr>
            <a:r>
              <a:rPr lang="en-US" sz="4077">
                <a:solidFill>
                  <a:srgbClr val="FFFFFF"/>
                </a:solidFill>
                <a:latin typeface="Open Sans"/>
              </a:rPr>
              <a:t>Preferable Python version&lt;=3.8.0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720125" y="4277272"/>
            <a:ext cx="11221792" cy="4981028"/>
          </a:xfrm>
          <a:prstGeom prst="rect">
            <a:avLst/>
          </a:prstGeom>
        </p:spPr>
      </p:pic>
      <p:sp>
        <p:nvSpPr>
          <p:cNvPr name="TextBox 4" id="4"/>
          <p:cNvSpPr txBox="true"/>
          <p:nvPr/>
        </p:nvSpPr>
        <p:spPr>
          <a:xfrm rot="0">
            <a:off x="508390" y="476250"/>
            <a:ext cx="8822631"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Data Collection</a:t>
            </a:r>
          </a:p>
        </p:txBody>
      </p:sp>
      <p:sp>
        <p:nvSpPr>
          <p:cNvPr name="TextBox 5" id="5"/>
          <p:cNvSpPr txBox="true"/>
          <p:nvPr/>
        </p:nvSpPr>
        <p:spPr>
          <a:xfrm rot="0">
            <a:off x="508390" y="2153583"/>
            <a:ext cx="8822631" cy="1363980"/>
          </a:xfrm>
          <a:prstGeom prst="rect">
            <a:avLst/>
          </a:prstGeom>
        </p:spPr>
        <p:txBody>
          <a:bodyPr anchor="t" rtlCol="false" tIns="0" lIns="0" bIns="0" rIns="0">
            <a:spAutoFit/>
          </a:bodyPr>
          <a:lstStyle/>
          <a:p>
            <a:pPr>
              <a:lnSpc>
                <a:spcPts val="5280"/>
              </a:lnSpc>
            </a:pPr>
            <a:r>
              <a:rPr lang="en-US" sz="4800">
                <a:solidFill>
                  <a:srgbClr val="FFFFFF"/>
                </a:solidFill>
                <a:latin typeface="Play"/>
              </a:rPr>
              <a:t>We will take images of users at the time of their registration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sp>
        <p:nvSpPr>
          <p:cNvPr name="TextBox 3" id="3"/>
          <p:cNvSpPr txBox="true"/>
          <p:nvPr/>
        </p:nvSpPr>
        <p:spPr>
          <a:xfrm rot="0">
            <a:off x="508390" y="476250"/>
            <a:ext cx="8822631"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Data Analysis</a:t>
            </a:r>
          </a:p>
        </p:txBody>
      </p:sp>
      <p:sp>
        <p:nvSpPr>
          <p:cNvPr name="TextBox 4" id="4"/>
          <p:cNvSpPr txBox="true"/>
          <p:nvPr/>
        </p:nvSpPr>
        <p:spPr>
          <a:xfrm rot="0">
            <a:off x="2669430" y="3104291"/>
            <a:ext cx="13892458" cy="5303184"/>
          </a:xfrm>
          <a:prstGeom prst="rect">
            <a:avLst/>
          </a:prstGeom>
        </p:spPr>
        <p:txBody>
          <a:bodyPr anchor="t" rtlCol="false" tIns="0" lIns="0" bIns="0" rIns="0">
            <a:spAutoFit/>
          </a:bodyPr>
          <a:lstStyle/>
          <a:p>
            <a:pPr>
              <a:lnSpc>
                <a:spcPts val="6708"/>
              </a:lnSpc>
            </a:pPr>
            <a:r>
              <a:rPr lang="en-US" sz="6098">
                <a:solidFill>
                  <a:srgbClr val="FFFFFF"/>
                </a:solidFill>
                <a:latin typeface="Play"/>
              </a:rPr>
              <a:t>Why?</a:t>
            </a:r>
          </a:p>
          <a:p>
            <a:pPr>
              <a:lnSpc>
                <a:spcPts val="4288"/>
              </a:lnSpc>
            </a:pPr>
          </a:p>
          <a:p>
            <a:pPr>
              <a:lnSpc>
                <a:spcPts val="5031"/>
              </a:lnSpc>
            </a:pPr>
            <a:r>
              <a:rPr lang="en-US" sz="4573">
                <a:solidFill>
                  <a:srgbClr val="FFFFFF"/>
                </a:solidFill>
                <a:latin typeface="Play"/>
              </a:rPr>
              <a:t>To make data analysis easier and to mark attendance easily</a:t>
            </a:r>
          </a:p>
          <a:p>
            <a:pPr>
              <a:lnSpc>
                <a:spcPts val="4400"/>
              </a:lnSpc>
            </a:pPr>
          </a:p>
          <a:p>
            <a:pPr>
              <a:lnSpc>
                <a:spcPts val="6708"/>
              </a:lnSpc>
            </a:pPr>
            <a:r>
              <a:rPr lang="en-US" sz="6098">
                <a:solidFill>
                  <a:srgbClr val="FFFFFF"/>
                </a:solidFill>
                <a:latin typeface="Play"/>
              </a:rPr>
              <a:t>How?</a:t>
            </a:r>
          </a:p>
          <a:p>
            <a:pPr>
              <a:lnSpc>
                <a:spcPts val="4399"/>
              </a:lnSpc>
            </a:pPr>
          </a:p>
          <a:p>
            <a:pPr>
              <a:lnSpc>
                <a:spcPts val="5031"/>
              </a:lnSpc>
            </a:pPr>
            <a:r>
              <a:rPr lang="en-US" sz="4573">
                <a:solidFill>
                  <a:srgbClr val="FFFFFF"/>
                </a:solidFill>
                <a:latin typeface="Play"/>
              </a:rPr>
              <a:t>Using Local binary pattern histogram(LBPH)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sp>
        <p:nvSpPr>
          <p:cNvPr name="TextBox 3" id="3"/>
          <p:cNvSpPr txBox="true"/>
          <p:nvPr/>
        </p:nvSpPr>
        <p:spPr>
          <a:xfrm rot="0">
            <a:off x="850636" y="551191"/>
            <a:ext cx="12590566" cy="821579"/>
          </a:xfrm>
          <a:prstGeom prst="rect">
            <a:avLst/>
          </a:prstGeom>
        </p:spPr>
        <p:txBody>
          <a:bodyPr anchor="t" rtlCol="false" tIns="0" lIns="0" bIns="0" rIns="0">
            <a:spAutoFit/>
          </a:bodyPr>
          <a:lstStyle/>
          <a:p>
            <a:pPr>
              <a:lnSpc>
                <a:spcPts val="6205"/>
              </a:lnSpc>
            </a:pPr>
            <a:r>
              <a:rPr lang="en-US" sz="5641">
                <a:solidFill>
                  <a:srgbClr val="FFFFFF"/>
                </a:solidFill>
                <a:latin typeface="Play"/>
              </a:rPr>
              <a:t>Local binary pattern histogram (LBPH)</a:t>
            </a:r>
          </a:p>
        </p:txBody>
      </p:sp>
      <p:sp>
        <p:nvSpPr>
          <p:cNvPr name="TextBox 4" id="4"/>
          <p:cNvSpPr txBox="true"/>
          <p:nvPr/>
        </p:nvSpPr>
        <p:spPr>
          <a:xfrm rot="0">
            <a:off x="2683917" y="2570516"/>
            <a:ext cx="11799664" cy="6181290"/>
          </a:xfrm>
          <a:prstGeom prst="rect">
            <a:avLst/>
          </a:prstGeom>
        </p:spPr>
        <p:txBody>
          <a:bodyPr anchor="t" rtlCol="false" tIns="0" lIns="0" bIns="0" rIns="0">
            <a:spAutoFit/>
          </a:bodyPr>
          <a:lstStyle/>
          <a:p>
            <a:pPr marL="945670" indent="-472835" lvl="1">
              <a:lnSpc>
                <a:spcPts val="4818"/>
              </a:lnSpc>
              <a:buFont typeface="Arial"/>
              <a:buChar char="•"/>
            </a:pPr>
            <a:r>
              <a:rPr lang="en-US" sz="4380">
                <a:solidFill>
                  <a:srgbClr val="FFFFFF"/>
                </a:solidFill>
                <a:latin typeface="Play"/>
              </a:rPr>
              <a:t>Face recognition algorithm</a:t>
            </a:r>
          </a:p>
          <a:p>
            <a:pPr>
              <a:lnSpc>
                <a:spcPts val="4818"/>
              </a:lnSpc>
            </a:pPr>
          </a:p>
          <a:p>
            <a:pPr marL="945670" indent="-472835" lvl="1">
              <a:lnSpc>
                <a:spcPts val="4818"/>
              </a:lnSpc>
              <a:buFont typeface="Arial"/>
              <a:buChar char="•"/>
            </a:pPr>
            <a:r>
              <a:rPr lang="en-US" sz="4380">
                <a:solidFill>
                  <a:srgbClr val="FFFFFF"/>
                </a:solidFill>
                <a:latin typeface="Play"/>
              </a:rPr>
              <a:t>Uses data-set of images of the people who need to be recognized. </a:t>
            </a:r>
          </a:p>
          <a:p>
            <a:pPr>
              <a:lnSpc>
                <a:spcPts val="4818"/>
              </a:lnSpc>
            </a:pPr>
          </a:p>
          <a:p>
            <a:pPr marL="945670" indent="-472835" lvl="1">
              <a:lnSpc>
                <a:spcPts val="4818"/>
              </a:lnSpc>
              <a:buFont typeface="Arial"/>
              <a:buChar char="•"/>
            </a:pPr>
            <a:r>
              <a:rPr lang="en-US" sz="4380">
                <a:solidFill>
                  <a:srgbClr val="FFFFFF"/>
                </a:solidFill>
                <a:latin typeface="Play"/>
              </a:rPr>
              <a:t>Each image is given a unique ID as either a number or the name of a person so that the algorithm can use this information to identify the image and export the output.[10][11]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38337" b="908"/>
          <a:stretch>
            <a:fillRect/>
          </a:stretch>
        </p:blipFill>
        <p:spPr>
          <a:xfrm flipH="false" flipV="false" rot="0">
            <a:off x="5754610" y="6264908"/>
            <a:ext cx="6778779" cy="2993392"/>
          </a:xfrm>
          <a:prstGeom prst="rect">
            <a:avLst/>
          </a:prstGeom>
        </p:spPr>
      </p:pic>
      <p:sp>
        <p:nvSpPr>
          <p:cNvPr name="TextBox 4" id="4"/>
          <p:cNvSpPr txBox="true"/>
          <p:nvPr/>
        </p:nvSpPr>
        <p:spPr>
          <a:xfrm rot="0">
            <a:off x="2580085" y="2279002"/>
            <a:ext cx="13127831" cy="3053270"/>
          </a:xfrm>
          <a:prstGeom prst="rect">
            <a:avLst/>
          </a:prstGeom>
        </p:spPr>
        <p:txBody>
          <a:bodyPr anchor="t" rtlCol="false" tIns="0" lIns="0" bIns="0" rIns="0">
            <a:spAutoFit/>
          </a:bodyPr>
          <a:lstStyle/>
          <a:p>
            <a:pPr marL="774204" indent="-387102" lvl="1">
              <a:lnSpc>
                <a:spcPts val="3944"/>
              </a:lnSpc>
              <a:buFont typeface="Arial"/>
              <a:buChar char="•"/>
            </a:pPr>
            <a:r>
              <a:rPr lang="en-US" sz="3585">
                <a:solidFill>
                  <a:srgbClr val="FFFFFF"/>
                </a:solidFill>
                <a:latin typeface="Play"/>
              </a:rPr>
              <a:t>All images can be represented in the Matrix formats which are composed of rows and columns. </a:t>
            </a:r>
          </a:p>
          <a:p>
            <a:pPr marL="774204" indent="-387102" lvl="1">
              <a:lnSpc>
                <a:spcPts val="3944"/>
              </a:lnSpc>
              <a:buFont typeface="Arial"/>
              <a:buChar char="•"/>
            </a:pPr>
            <a:r>
              <a:rPr lang="en-US" sz="3585">
                <a:solidFill>
                  <a:srgbClr val="FFFFFF"/>
                </a:solidFill>
                <a:latin typeface="Play"/>
              </a:rPr>
              <a:t>The basic component of an image is the pixel. An image is made up of a set of pixels.</a:t>
            </a:r>
          </a:p>
          <a:p>
            <a:pPr marL="774204" indent="-387102" lvl="1">
              <a:lnSpc>
                <a:spcPts val="3944"/>
              </a:lnSpc>
              <a:buFont typeface="Arial"/>
              <a:buChar char="•"/>
            </a:pPr>
            <a:r>
              <a:rPr lang="en-US" sz="3585">
                <a:solidFill>
                  <a:srgbClr val="FFFFFF"/>
                </a:solidFill>
                <a:latin typeface="Play"/>
              </a:rPr>
              <a:t> Each one of these is small squares. By placing them side by side, we can form the complete image. </a:t>
            </a:r>
          </a:p>
        </p:txBody>
      </p:sp>
      <p:sp>
        <p:nvSpPr>
          <p:cNvPr name="TextBox 5" id="5"/>
          <p:cNvSpPr txBox="true"/>
          <p:nvPr/>
        </p:nvSpPr>
        <p:spPr>
          <a:xfrm rot="0">
            <a:off x="850636" y="551191"/>
            <a:ext cx="12590566" cy="821579"/>
          </a:xfrm>
          <a:prstGeom prst="rect">
            <a:avLst/>
          </a:prstGeom>
        </p:spPr>
        <p:txBody>
          <a:bodyPr anchor="t" rtlCol="false" tIns="0" lIns="0" bIns="0" rIns="0">
            <a:spAutoFit/>
          </a:bodyPr>
          <a:lstStyle/>
          <a:p>
            <a:pPr>
              <a:lnSpc>
                <a:spcPts val="6205"/>
              </a:lnSpc>
            </a:pPr>
            <a:r>
              <a:rPr lang="en-US" sz="5641">
                <a:solidFill>
                  <a:srgbClr val="FFFFFF"/>
                </a:solidFill>
                <a:latin typeface="Play"/>
              </a:rPr>
              <a:t>Before understanding LBPH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sp>
        <p:nvSpPr>
          <p:cNvPr name="TextBox 3" id="3"/>
          <p:cNvSpPr txBox="true"/>
          <p:nvPr/>
        </p:nvSpPr>
        <p:spPr>
          <a:xfrm rot="0">
            <a:off x="870193" y="2760751"/>
            <a:ext cx="11563882" cy="4984566"/>
          </a:xfrm>
          <a:prstGeom prst="rect">
            <a:avLst/>
          </a:prstGeom>
        </p:spPr>
        <p:txBody>
          <a:bodyPr anchor="t" rtlCol="false" tIns="0" lIns="0" bIns="0" rIns="0">
            <a:spAutoFit/>
          </a:bodyPr>
          <a:lstStyle/>
          <a:p>
            <a:pPr>
              <a:lnSpc>
                <a:spcPts val="4824"/>
              </a:lnSpc>
            </a:pPr>
            <a:r>
              <a:rPr lang="en-US" sz="4386">
                <a:solidFill>
                  <a:srgbClr val="FFFFFF"/>
                </a:solidFill>
                <a:latin typeface="Play"/>
              </a:rPr>
              <a:t>Steps-</a:t>
            </a:r>
          </a:p>
          <a:p>
            <a:pPr marL="946985" indent="-473492" lvl="1">
              <a:lnSpc>
                <a:spcPts val="4824"/>
              </a:lnSpc>
              <a:buFont typeface="Arial"/>
              <a:buChar char="•"/>
            </a:pPr>
            <a:r>
              <a:rPr lang="en-US" sz="4386">
                <a:solidFill>
                  <a:srgbClr val="FFFFFF"/>
                </a:solidFill>
                <a:latin typeface="Play"/>
              </a:rPr>
              <a:t>Consider this matrix of an image {fig 1}</a:t>
            </a:r>
          </a:p>
          <a:p>
            <a:pPr marL="946985" indent="-473492" lvl="1">
              <a:lnSpc>
                <a:spcPts val="4824"/>
              </a:lnSpc>
              <a:buFont typeface="Arial"/>
              <a:buChar char="•"/>
            </a:pPr>
            <a:r>
              <a:rPr lang="en-US" sz="4386">
                <a:solidFill>
                  <a:srgbClr val="FFFFFF"/>
                </a:solidFill>
                <a:latin typeface="Play"/>
              </a:rPr>
              <a:t>Threshold value= central pixel --&gt; 8</a:t>
            </a:r>
          </a:p>
          <a:p>
            <a:pPr marL="946985" indent="-473492" lvl="1">
              <a:lnSpc>
                <a:spcPts val="4824"/>
              </a:lnSpc>
              <a:buFont typeface="Arial"/>
              <a:buChar char="•"/>
            </a:pPr>
            <a:r>
              <a:rPr lang="en-US" sz="4386">
                <a:solidFill>
                  <a:srgbClr val="FFFFFF"/>
                </a:solidFill>
                <a:latin typeface="Play"/>
              </a:rPr>
              <a:t>Applying a condition that-</a:t>
            </a:r>
          </a:p>
          <a:p>
            <a:pPr marL="946985" indent="-473492" lvl="1">
              <a:lnSpc>
                <a:spcPts val="4824"/>
              </a:lnSpc>
              <a:buFont typeface="Arial"/>
              <a:buChar char="•"/>
            </a:pPr>
            <a:r>
              <a:rPr lang="en-US" sz="4386">
                <a:solidFill>
                  <a:srgbClr val="FFFFFF"/>
                </a:solidFill>
                <a:latin typeface="Play"/>
              </a:rPr>
              <a:t>set 1 for values &gt;=threshold and </a:t>
            </a:r>
          </a:p>
          <a:p>
            <a:pPr marL="946985" indent="-473492" lvl="1">
              <a:lnSpc>
                <a:spcPts val="4824"/>
              </a:lnSpc>
              <a:buFont typeface="Arial"/>
              <a:buChar char="•"/>
            </a:pPr>
            <a:r>
              <a:rPr lang="en-US" sz="4386">
                <a:solidFill>
                  <a:srgbClr val="FFFFFF"/>
                </a:solidFill>
                <a:latin typeface="Play"/>
              </a:rPr>
              <a:t>set 0 for values &lt;threshold {fig 2}</a:t>
            </a:r>
          </a:p>
          <a:p>
            <a:pPr marL="946985" indent="-473492" lvl="1">
              <a:lnSpc>
                <a:spcPts val="4824"/>
              </a:lnSpc>
              <a:buFont typeface="Arial"/>
              <a:buChar char="•"/>
            </a:pPr>
            <a:r>
              <a:rPr lang="en-US" sz="4386">
                <a:solidFill>
                  <a:srgbClr val="FFFFFF"/>
                </a:solidFill>
                <a:latin typeface="Play"/>
              </a:rPr>
              <a:t>selecting the threshold element,generate a binary value as shown in  fig 3</a:t>
            </a:r>
          </a:p>
        </p:txBody>
      </p:sp>
      <p:sp>
        <p:nvSpPr>
          <p:cNvPr name="TextBox 4" id="4"/>
          <p:cNvSpPr txBox="true"/>
          <p:nvPr/>
        </p:nvSpPr>
        <p:spPr>
          <a:xfrm rot="0">
            <a:off x="713738" y="636961"/>
            <a:ext cx="4846027" cy="821579"/>
          </a:xfrm>
          <a:prstGeom prst="rect">
            <a:avLst/>
          </a:prstGeom>
        </p:spPr>
        <p:txBody>
          <a:bodyPr anchor="t" rtlCol="false" tIns="0" lIns="0" bIns="0" rIns="0">
            <a:spAutoFit/>
          </a:bodyPr>
          <a:lstStyle/>
          <a:p>
            <a:pPr>
              <a:lnSpc>
                <a:spcPts val="6205"/>
              </a:lnSpc>
            </a:pPr>
            <a:r>
              <a:rPr lang="en-US" sz="5641">
                <a:solidFill>
                  <a:srgbClr val="FFFFFF"/>
                </a:solidFill>
                <a:latin typeface="Play"/>
              </a:rPr>
              <a:t>LBPH Working</a:t>
            </a:r>
          </a:p>
        </p:txBody>
      </p:sp>
      <p:grpSp>
        <p:nvGrpSpPr>
          <p:cNvPr name="Group 5" id="5"/>
          <p:cNvGrpSpPr/>
          <p:nvPr/>
        </p:nvGrpSpPr>
        <p:grpSpPr>
          <a:xfrm rot="0">
            <a:off x="13919830" y="364857"/>
            <a:ext cx="2859186" cy="9377331"/>
            <a:chOff x="0" y="0"/>
            <a:chExt cx="3812247" cy="12503108"/>
          </a:xfrm>
        </p:grpSpPr>
        <p:pic>
          <p:nvPicPr>
            <p:cNvPr name="Picture 6" id="6"/>
            <p:cNvPicPr>
              <a:picLocks noChangeAspect="true"/>
            </p:cNvPicPr>
            <p:nvPr/>
          </p:nvPicPr>
          <p:blipFill>
            <a:blip r:embed="rId3"/>
            <a:srcRect l="0" t="0" r="0" b="0"/>
            <a:stretch>
              <a:fillRect/>
            </a:stretch>
          </p:blipFill>
          <p:spPr>
            <a:xfrm flipH="false" flipV="false" rot="0">
              <a:off x="0" y="0"/>
              <a:ext cx="3812247" cy="3396366"/>
            </a:xfrm>
            <a:prstGeom prst="rect">
              <a:avLst/>
            </a:prstGeom>
          </p:spPr>
        </p:pic>
        <p:pic>
          <p:nvPicPr>
            <p:cNvPr name="Picture 7" id="7"/>
            <p:cNvPicPr>
              <a:picLocks noChangeAspect="true"/>
            </p:cNvPicPr>
            <p:nvPr/>
          </p:nvPicPr>
          <p:blipFill>
            <a:blip r:embed="rId4"/>
            <a:srcRect l="1495" t="0" r="1495" b="0"/>
            <a:stretch>
              <a:fillRect/>
            </a:stretch>
          </p:blipFill>
          <p:spPr>
            <a:xfrm flipH="false" flipV="false" rot="0">
              <a:off x="0" y="4261384"/>
              <a:ext cx="3812247" cy="3396366"/>
            </a:xfrm>
            <a:prstGeom prst="rect">
              <a:avLst/>
            </a:prstGeom>
          </p:spPr>
        </p:pic>
        <p:pic>
          <p:nvPicPr>
            <p:cNvPr name="Picture 8" id="8"/>
            <p:cNvPicPr>
              <a:picLocks noChangeAspect="true"/>
            </p:cNvPicPr>
            <p:nvPr/>
          </p:nvPicPr>
          <p:blipFill>
            <a:blip r:embed="rId5"/>
            <a:srcRect l="5100" t="0" r="5100" b="0"/>
            <a:stretch>
              <a:fillRect/>
            </a:stretch>
          </p:blipFill>
          <p:spPr>
            <a:xfrm flipH="false" flipV="false" rot="0">
              <a:off x="0" y="8610291"/>
              <a:ext cx="3812247" cy="3247633"/>
            </a:xfrm>
            <a:prstGeom prst="rect">
              <a:avLst/>
            </a:prstGeom>
          </p:spPr>
        </p:pic>
        <p:sp>
          <p:nvSpPr>
            <p:cNvPr name="TextBox 9" id="9"/>
            <p:cNvSpPr txBox="true"/>
            <p:nvPr/>
          </p:nvSpPr>
          <p:spPr>
            <a:xfrm rot="0">
              <a:off x="1169815" y="3415416"/>
              <a:ext cx="1472618" cy="626134"/>
            </a:xfrm>
            <a:prstGeom prst="rect">
              <a:avLst/>
            </a:prstGeom>
          </p:spPr>
          <p:txBody>
            <a:bodyPr anchor="t" rtlCol="false" tIns="0" lIns="0" bIns="0" rIns="0">
              <a:spAutoFit/>
            </a:bodyPr>
            <a:lstStyle/>
            <a:p>
              <a:pPr>
                <a:lnSpc>
                  <a:spcPts val="3492"/>
                </a:lnSpc>
              </a:pPr>
              <a:r>
                <a:rPr lang="en-US" sz="3175">
                  <a:solidFill>
                    <a:srgbClr val="FFFFFF"/>
                  </a:solidFill>
                  <a:latin typeface="Play"/>
                </a:rPr>
                <a:t>Fig. 1.</a:t>
              </a:r>
            </a:p>
          </p:txBody>
        </p:sp>
        <p:sp>
          <p:nvSpPr>
            <p:cNvPr name="TextBox 10" id="10"/>
            <p:cNvSpPr txBox="true"/>
            <p:nvPr/>
          </p:nvSpPr>
          <p:spPr>
            <a:xfrm rot="0">
              <a:off x="1130701" y="7811761"/>
              <a:ext cx="1550846" cy="626134"/>
            </a:xfrm>
            <a:prstGeom prst="rect">
              <a:avLst/>
            </a:prstGeom>
          </p:spPr>
          <p:txBody>
            <a:bodyPr anchor="t" rtlCol="false" tIns="0" lIns="0" bIns="0" rIns="0">
              <a:spAutoFit/>
            </a:bodyPr>
            <a:lstStyle/>
            <a:p>
              <a:pPr>
                <a:lnSpc>
                  <a:spcPts val="3492"/>
                </a:lnSpc>
              </a:pPr>
              <a:r>
                <a:rPr lang="en-US" sz="3175">
                  <a:solidFill>
                    <a:srgbClr val="FFFFFF"/>
                  </a:solidFill>
                  <a:latin typeface="Play"/>
                </a:rPr>
                <a:t>Fig. 2.</a:t>
              </a:r>
            </a:p>
          </p:txBody>
        </p:sp>
        <p:sp>
          <p:nvSpPr>
            <p:cNvPr name="TextBox 11" id="11"/>
            <p:cNvSpPr txBox="true"/>
            <p:nvPr/>
          </p:nvSpPr>
          <p:spPr>
            <a:xfrm rot="0">
              <a:off x="1130701" y="11876974"/>
              <a:ext cx="1550846" cy="626134"/>
            </a:xfrm>
            <a:prstGeom prst="rect">
              <a:avLst/>
            </a:prstGeom>
          </p:spPr>
          <p:txBody>
            <a:bodyPr anchor="t" rtlCol="false" tIns="0" lIns="0" bIns="0" rIns="0">
              <a:spAutoFit/>
            </a:bodyPr>
            <a:lstStyle/>
            <a:p>
              <a:pPr>
                <a:lnSpc>
                  <a:spcPts val="3492"/>
                </a:lnSpc>
              </a:pPr>
              <a:r>
                <a:rPr lang="en-US" sz="3175">
                  <a:solidFill>
                    <a:srgbClr val="FFFFFF"/>
                  </a:solidFill>
                  <a:latin typeface="Play"/>
                </a:rPr>
                <a:t>Fig. 3.</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591095" y="2165686"/>
            <a:ext cx="3668205" cy="3236652"/>
          </a:xfrm>
          <a:prstGeom prst="rect">
            <a:avLst/>
          </a:prstGeom>
        </p:spPr>
      </p:pic>
      <p:pic>
        <p:nvPicPr>
          <p:cNvPr name="Picture 4" id="4"/>
          <p:cNvPicPr>
            <a:picLocks noChangeAspect="true"/>
          </p:cNvPicPr>
          <p:nvPr/>
        </p:nvPicPr>
        <p:blipFill>
          <a:blip r:embed="rId4"/>
          <a:srcRect l="1921" t="21535" r="62298" b="11075"/>
          <a:stretch>
            <a:fillRect/>
          </a:stretch>
        </p:blipFill>
        <p:spPr>
          <a:xfrm flipH="false" flipV="false" rot="0">
            <a:off x="5102322" y="6282357"/>
            <a:ext cx="5870140" cy="3109516"/>
          </a:xfrm>
          <a:prstGeom prst="rect">
            <a:avLst/>
          </a:prstGeom>
        </p:spPr>
      </p:pic>
      <p:sp>
        <p:nvSpPr>
          <p:cNvPr name="TextBox 5" id="5"/>
          <p:cNvSpPr txBox="true"/>
          <p:nvPr/>
        </p:nvSpPr>
        <p:spPr>
          <a:xfrm rot="0">
            <a:off x="1028700" y="2400461"/>
            <a:ext cx="11563882" cy="3398007"/>
          </a:xfrm>
          <a:prstGeom prst="rect">
            <a:avLst/>
          </a:prstGeom>
        </p:spPr>
        <p:txBody>
          <a:bodyPr anchor="t" rtlCol="false" tIns="0" lIns="0" bIns="0" rIns="0">
            <a:spAutoFit/>
          </a:bodyPr>
          <a:lstStyle/>
          <a:p>
            <a:pPr>
              <a:lnSpc>
                <a:spcPts val="4427"/>
              </a:lnSpc>
            </a:pPr>
            <a:r>
              <a:rPr lang="en-US" sz="3486">
                <a:solidFill>
                  <a:srgbClr val="FFFFFF"/>
                </a:solidFill>
                <a:latin typeface="Play"/>
              </a:rPr>
              <a:t>Steps-</a:t>
            </a:r>
          </a:p>
          <a:p>
            <a:pPr marL="752679" indent="-376340" lvl="1">
              <a:lnSpc>
                <a:spcPts val="4427"/>
              </a:lnSpc>
              <a:buFont typeface="Arial"/>
              <a:buChar char="•"/>
            </a:pPr>
            <a:r>
              <a:rPr lang="en-US" sz="3486">
                <a:solidFill>
                  <a:srgbClr val="FFFFFF"/>
                </a:solidFill>
                <a:latin typeface="Play"/>
              </a:rPr>
              <a:t>Now convert this binary value to a decimal value and set it to the central value of the matrix {fig 4}</a:t>
            </a:r>
          </a:p>
          <a:p>
            <a:pPr marL="752679" indent="-376340" lvl="1">
              <a:lnSpc>
                <a:spcPts val="4427"/>
              </a:lnSpc>
              <a:buFont typeface="Arial"/>
              <a:buChar char="•"/>
            </a:pPr>
            <a:r>
              <a:rPr lang="en-US" sz="3486">
                <a:solidFill>
                  <a:srgbClr val="FFFFFF"/>
                </a:solidFill>
                <a:latin typeface="Play"/>
              </a:rPr>
              <a:t>By repeating this procedure with other pixels we'll have a new image which will be more analyzable than previous image {fig 5}</a:t>
            </a:r>
          </a:p>
        </p:txBody>
      </p:sp>
      <p:sp>
        <p:nvSpPr>
          <p:cNvPr name="TextBox 6" id="6"/>
          <p:cNvSpPr txBox="true"/>
          <p:nvPr/>
        </p:nvSpPr>
        <p:spPr>
          <a:xfrm rot="0">
            <a:off x="713738" y="636961"/>
            <a:ext cx="4846027" cy="821579"/>
          </a:xfrm>
          <a:prstGeom prst="rect">
            <a:avLst/>
          </a:prstGeom>
        </p:spPr>
        <p:txBody>
          <a:bodyPr anchor="t" rtlCol="false" tIns="0" lIns="0" bIns="0" rIns="0">
            <a:spAutoFit/>
          </a:bodyPr>
          <a:lstStyle/>
          <a:p>
            <a:pPr>
              <a:lnSpc>
                <a:spcPts val="6205"/>
              </a:lnSpc>
            </a:pPr>
            <a:r>
              <a:rPr lang="en-US" sz="5641">
                <a:solidFill>
                  <a:srgbClr val="FFFFFF"/>
                </a:solidFill>
                <a:latin typeface="Play"/>
              </a:rPr>
              <a:t>LBPH Working</a:t>
            </a:r>
          </a:p>
        </p:txBody>
      </p:sp>
      <p:sp>
        <p:nvSpPr>
          <p:cNvPr name="TextBox 7" id="7"/>
          <p:cNvSpPr txBox="true"/>
          <p:nvPr/>
        </p:nvSpPr>
        <p:spPr>
          <a:xfrm rot="0">
            <a:off x="14872966" y="5817519"/>
            <a:ext cx="1104463" cy="464838"/>
          </a:xfrm>
          <a:prstGeom prst="rect">
            <a:avLst/>
          </a:prstGeom>
        </p:spPr>
        <p:txBody>
          <a:bodyPr anchor="t" rtlCol="false" tIns="0" lIns="0" bIns="0" rIns="0">
            <a:spAutoFit/>
          </a:bodyPr>
          <a:lstStyle/>
          <a:p>
            <a:pPr>
              <a:lnSpc>
                <a:spcPts val="3492"/>
              </a:lnSpc>
            </a:pPr>
            <a:r>
              <a:rPr lang="en-US" sz="3175">
                <a:solidFill>
                  <a:srgbClr val="FFFFFF"/>
                </a:solidFill>
                <a:latin typeface="Play"/>
              </a:rPr>
              <a:t>Fig. 4.</a:t>
            </a:r>
          </a:p>
        </p:txBody>
      </p:sp>
      <p:sp>
        <p:nvSpPr>
          <p:cNvPr name="TextBox 8" id="8"/>
          <p:cNvSpPr txBox="true"/>
          <p:nvPr/>
        </p:nvSpPr>
        <p:spPr>
          <a:xfrm rot="0">
            <a:off x="7436268" y="9410922"/>
            <a:ext cx="1104463" cy="464838"/>
          </a:xfrm>
          <a:prstGeom prst="rect">
            <a:avLst/>
          </a:prstGeom>
        </p:spPr>
        <p:txBody>
          <a:bodyPr anchor="t" rtlCol="false" tIns="0" lIns="0" bIns="0" rIns="0">
            <a:spAutoFit/>
          </a:bodyPr>
          <a:lstStyle/>
          <a:p>
            <a:pPr>
              <a:lnSpc>
                <a:spcPts val="3492"/>
              </a:lnSpc>
            </a:pPr>
            <a:r>
              <a:rPr lang="en-US" sz="3175">
                <a:solidFill>
                  <a:srgbClr val="FFFFFF"/>
                </a:solidFill>
                <a:latin typeface="Play"/>
              </a:rPr>
              <a:t>Fig. 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rcRect l="28363" t="0" r="0" b="0"/>
          <a:stretch>
            <a:fillRect/>
          </a:stretch>
        </p:blipFill>
        <p:spPr>
          <a:xfrm flipH="false" flipV="false" rot="0">
            <a:off x="-232049" y="7299704"/>
            <a:ext cx="14418410" cy="556011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472553" y="7854219"/>
            <a:ext cx="18119807" cy="5005597"/>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false" flipV="false" rot="0">
            <a:off x="13782485" y="3193872"/>
            <a:ext cx="3843560" cy="3790711"/>
          </a:xfrm>
          <a:prstGeom prst="rect">
            <a:avLst/>
          </a:prstGeom>
        </p:spPr>
      </p:pic>
      <p:pic>
        <p:nvPicPr>
          <p:cNvPr name="Picture 5" id="5"/>
          <p:cNvPicPr>
            <a:picLocks noChangeAspect="true"/>
          </p:cNvPicPr>
          <p:nvPr/>
        </p:nvPicPr>
        <p:blipFill>
          <a:blip r:embed="rId4">
            <a:alphaModFix amt="81000"/>
          </a:blip>
          <a:srcRect l="0" t="0" r="0" b="0"/>
          <a:stretch>
            <a:fillRect/>
          </a:stretch>
        </p:blipFill>
        <p:spPr>
          <a:xfrm flipH="false" flipV="false" rot="0">
            <a:off x="-1008955" y="-2846909"/>
            <a:ext cx="6666302" cy="5933009"/>
          </a:xfrm>
          <a:prstGeom prst="rect">
            <a:avLst/>
          </a:prstGeom>
        </p:spPr>
      </p:pic>
      <p:pic>
        <p:nvPicPr>
          <p:cNvPr name="Picture 6" id="6"/>
          <p:cNvPicPr>
            <a:picLocks noChangeAspect="true"/>
          </p:cNvPicPr>
          <p:nvPr/>
        </p:nvPicPr>
        <p:blipFill>
          <a:blip r:embed="rId5">
            <a:alphaModFix amt="71000"/>
          </a:blip>
          <a:srcRect l="0" t="0" r="0" b="0"/>
          <a:stretch>
            <a:fillRect/>
          </a:stretch>
        </p:blipFill>
        <p:spPr>
          <a:xfrm flipH="false" flipV="false" rot="0">
            <a:off x="10039599" y="546534"/>
            <a:ext cx="1958688" cy="1855857"/>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921376" y="937074"/>
            <a:ext cx="702051" cy="53738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472553" y="3280710"/>
            <a:ext cx="4378079" cy="4213901"/>
          </a:xfrm>
          <a:prstGeom prst="rect">
            <a:avLst/>
          </a:prstGeom>
        </p:spPr>
      </p:pic>
      <p:grpSp>
        <p:nvGrpSpPr>
          <p:cNvPr name="Group 9" id="9"/>
          <p:cNvGrpSpPr/>
          <p:nvPr/>
        </p:nvGrpSpPr>
        <p:grpSpPr>
          <a:xfrm rot="0">
            <a:off x="8370672" y="3280710"/>
            <a:ext cx="8888628" cy="4642009"/>
            <a:chOff x="0" y="0"/>
            <a:chExt cx="11851505" cy="6189345"/>
          </a:xfrm>
        </p:grpSpPr>
        <p:sp>
          <p:nvSpPr>
            <p:cNvPr name="TextBox 10" id="10"/>
            <p:cNvSpPr txBox="true"/>
            <p:nvPr/>
          </p:nvSpPr>
          <p:spPr>
            <a:xfrm rot="0">
              <a:off x="0" y="-9525"/>
              <a:ext cx="11851505" cy="6198870"/>
            </a:xfrm>
            <a:prstGeom prst="rect">
              <a:avLst/>
            </a:prstGeom>
          </p:spPr>
          <p:txBody>
            <a:bodyPr anchor="t" rtlCol="false" tIns="0" lIns="0" bIns="0" rIns="0">
              <a:spAutoFit/>
            </a:bodyPr>
            <a:lstStyle/>
            <a:p>
              <a:pPr algn="ctr">
                <a:lnSpc>
                  <a:spcPts val="6146"/>
                </a:lnSpc>
              </a:pPr>
              <a:r>
                <a:rPr lang="en-US" sz="5122">
                  <a:solidFill>
                    <a:srgbClr val="FFFFFF"/>
                  </a:solidFill>
                  <a:latin typeface="Play Bold"/>
                </a:rPr>
                <a:t>GROUP MEMBERS</a:t>
              </a:r>
            </a:p>
            <a:p>
              <a:pPr>
                <a:lnSpc>
                  <a:spcPts val="5066"/>
                </a:lnSpc>
              </a:pPr>
            </a:p>
            <a:p>
              <a:pPr algn="just">
                <a:lnSpc>
                  <a:spcPts val="5066"/>
                </a:lnSpc>
              </a:pPr>
              <a:r>
                <a:rPr lang="en-US" sz="4222">
                  <a:solidFill>
                    <a:srgbClr val="FFFFFF"/>
                  </a:solidFill>
                  <a:latin typeface="Anonymous Pro Bold"/>
                </a:rPr>
                <a:t>NAVNEET SINGH       IIT2019056</a:t>
              </a:r>
            </a:p>
            <a:p>
              <a:pPr algn="just">
                <a:lnSpc>
                  <a:spcPts val="5066"/>
                </a:lnSpc>
              </a:pPr>
              <a:r>
                <a:rPr lang="en-US" sz="4222">
                  <a:solidFill>
                    <a:srgbClr val="FFFFFF"/>
                  </a:solidFill>
                  <a:latin typeface="Anonymous Pro Bold"/>
                </a:rPr>
                <a:t>NAVDEEP KUMAR       IIT2019082                             </a:t>
              </a:r>
            </a:p>
            <a:p>
              <a:pPr algn="just">
                <a:lnSpc>
                  <a:spcPts val="5066"/>
                </a:lnSpc>
              </a:pPr>
              <a:r>
                <a:rPr lang="en-US" sz="4222">
                  <a:solidFill>
                    <a:srgbClr val="FFFFFF"/>
                  </a:solidFill>
                  <a:latin typeface="Anonymous Pro Bold"/>
                </a:rPr>
                <a:t>GAUTAM KUMAR        IIT2019087</a:t>
              </a:r>
            </a:p>
            <a:p>
              <a:pPr algn="just">
                <a:lnSpc>
                  <a:spcPts val="5066"/>
                </a:lnSpc>
              </a:pPr>
              <a:r>
                <a:rPr lang="en-US" sz="4222">
                  <a:solidFill>
                    <a:srgbClr val="FFFFFF"/>
                  </a:solidFill>
                  <a:latin typeface="Anonymous Pro Bold"/>
                </a:rPr>
                <a:t>HARSHAL MESHRAM     IIT2019104</a:t>
              </a:r>
            </a:p>
            <a:p>
              <a:pPr>
                <a:lnSpc>
                  <a:spcPts val="5066"/>
                </a:lnSpc>
              </a:pPr>
            </a:p>
          </p:txBody>
        </p:sp>
        <p:sp>
          <p:nvSpPr>
            <p:cNvPr name="AutoShape 11" id="11"/>
            <p:cNvSpPr/>
            <p:nvPr/>
          </p:nvSpPr>
          <p:spPr>
            <a:xfrm rot="0">
              <a:off x="0" y="1205169"/>
              <a:ext cx="11802374" cy="0"/>
            </a:xfrm>
            <a:prstGeom prst="line">
              <a:avLst/>
            </a:prstGeom>
            <a:ln cap="flat" w="12700">
              <a:solidFill>
                <a:srgbClr val="FFFFFF"/>
              </a:solidFill>
              <a:prstDash val="solid"/>
              <a:headEnd type="none" len="sm" w="sm"/>
              <a:tailEnd type="none" len="sm" w="sm"/>
            </a:ln>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sp>
        <p:nvSpPr>
          <p:cNvPr name="TextBox 3" id="3"/>
          <p:cNvSpPr txBox="true"/>
          <p:nvPr/>
        </p:nvSpPr>
        <p:spPr>
          <a:xfrm rot="0">
            <a:off x="1380725" y="1420439"/>
            <a:ext cx="16277099" cy="5102030"/>
          </a:xfrm>
          <a:prstGeom prst="rect">
            <a:avLst/>
          </a:prstGeom>
        </p:spPr>
        <p:txBody>
          <a:bodyPr anchor="t" rtlCol="false" tIns="0" lIns="0" bIns="0" rIns="0">
            <a:spAutoFit/>
          </a:bodyPr>
          <a:lstStyle/>
          <a:p>
            <a:pPr>
              <a:lnSpc>
                <a:spcPts val="4427"/>
              </a:lnSpc>
            </a:pPr>
            <a:r>
              <a:rPr lang="en-US" sz="3486">
                <a:solidFill>
                  <a:srgbClr val="FFFFFF"/>
                </a:solidFill>
                <a:latin typeface="Play"/>
              </a:rPr>
              <a:t>Steps-</a:t>
            </a:r>
          </a:p>
          <a:p>
            <a:pPr marL="752679" indent="-376340" lvl="1">
              <a:lnSpc>
                <a:spcPts val="4427"/>
              </a:lnSpc>
              <a:buFont typeface="Arial"/>
              <a:buChar char="•"/>
            </a:pPr>
            <a:r>
              <a:rPr lang="en-US" sz="3486">
                <a:solidFill>
                  <a:srgbClr val="FFFFFF"/>
                </a:solidFill>
                <a:latin typeface="Play"/>
              </a:rPr>
              <a:t> Using the image generated in the last step, divide the image into multiple grids</a:t>
            </a:r>
          </a:p>
          <a:p>
            <a:pPr marL="752679" indent="-376340" lvl="1">
              <a:lnSpc>
                <a:spcPts val="4427"/>
              </a:lnSpc>
              <a:buFont typeface="Arial"/>
              <a:buChar char="•"/>
            </a:pPr>
            <a:r>
              <a:rPr lang="en-US" sz="3486">
                <a:solidFill>
                  <a:srgbClr val="FFFFFF"/>
                </a:solidFill>
                <a:latin typeface="Play"/>
              </a:rPr>
              <a:t>Histogram of the region is created by counting the number of similar pixel values in the region{fig 6}</a:t>
            </a:r>
          </a:p>
          <a:p>
            <a:pPr marL="752679" indent="-376340" lvl="1">
              <a:lnSpc>
                <a:spcPts val="4427"/>
              </a:lnSpc>
              <a:buFont typeface="Arial"/>
              <a:buChar char="•"/>
            </a:pPr>
            <a:r>
              <a:rPr lang="en-US" sz="3486">
                <a:solidFill>
                  <a:srgbClr val="FFFFFF"/>
                </a:solidFill>
                <a:latin typeface="Play"/>
              </a:rPr>
              <a:t>After creation of histogram for each region all the histograms are merged to form a single histogram{fig 6}</a:t>
            </a:r>
          </a:p>
          <a:p>
            <a:pPr marL="752679" indent="-376340" lvl="1">
              <a:lnSpc>
                <a:spcPts val="4427"/>
              </a:lnSpc>
              <a:buFont typeface="Arial"/>
              <a:buChar char="•"/>
            </a:pPr>
            <a:r>
              <a:rPr lang="en-US" sz="3486">
                <a:solidFill>
                  <a:srgbClr val="FFFFFF"/>
                </a:solidFill>
                <a:latin typeface="Play"/>
              </a:rPr>
              <a:t>Then,we compare the histograms of the test image and the images in the database and return the image with the closest histogram.</a:t>
            </a:r>
          </a:p>
        </p:txBody>
      </p:sp>
      <p:pic>
        <p:nvPicPr>
          <p:cNvPr name="Picture 4" id="4"/>
          <p:cNvPicPr>
            <a:picLocks noChangeAspect="true"/>
          </p:cNvPicPr>
          <p:nvPr/>
        </p:nvPicPr>
        <p:blipFill>
          <a:blip r:embed="rId3"/>
          <a:srcRect l="0" t="0" r="0" b="0"/>
          <a:stretch>
            <a:fillRect/>
          </a:stretch>
        </p:blipFill>
        <p:spPr>
          <a:xfrm flipH="false" flipV="false" rot="0">
            <a:off x="3615972" y="6703026"/>
            <a:ext cx="11056055" cy="3109516"/>
          </a:xfrm>
          <a:prstGeom prst="rect">
            <a:avLst/>
          </a:prstGeom>
        </p:spPr>
      </p:pic>
      <p:sp>
        <p:nvSpPr>
          <p:cNvPr name="TextBox 5" id="5"/>
          <p:cNvSpPr txBox="true"/>
          <p:nvPr/>
        </p:nvSpPr>
        <p:spPr>
          <a:xfrm rot="0">
            <a:off x="713738" y="636961"/>
            <a:ext cx="7427540" cy="821579"/>
          </a:xfrm>
          <a:prstGeom prst="rect">
            <a:avLst/>
          </a:prstGeom>
        </p:spPr>
        <p:txBody>
          <a:bodyPr anchor="t" rtlCol="false" tIns="0" lIns="0" bIns="0" rIns="0">
            <a:spAutoFit/>
          </a:bodyPr>
          <a:lstStyle/>
          <a:p>
            <a:pPr>
              <a:lnSpc>
                <a:spcPts val="6205"/>
              </a:lnSpc>
            </a:pPr>
            <a:r>
              <a:rPr lang="en-US" sz="5641">
                <a:solidFill>
                  <a:srgbClr val="FFFFFF"/>
                </a:solidFill>
                <a:latin typeface="Play"/>
              </a:rPr>
              <a:t>Extracting histograms</a:t>
            </a:r>
          </a:p>
        </p:txBody>
      </p:sp>
      <p:sp>
        <p:nvSpPr>
          <p:cNvPr name="TextBox 6" id="6"/>
          <p:cNvSpPr txBox="true"/>
          <p:nvPr/>
        </p:nvSpPr>
        <p:spPr>
          <a:xfrm rot="0">
            <a:off x="8602530" y="9831592"/>
            <a:ext cx="1082940" cy="455408"/>
          </a:xfrm>
          <a:prstGeom prst="rect">
            <a:avLst/>
          </a:prstGeom>
        </p:spPr>
        <p:txBody>
          <a:bodyPr anchor="t" rtlCol="false" tIns="0" lIns="0" bIns="0" rIns="0">
            <a:spAutoFit/>
          </a:bodyPr>
          <a:lstStyle/>
          <a:p>
            <a:pPr>
              <a:lnSpc>
                <a:spcPts val="3424"/>
              </a:lnSpc>
            </a:pPr>
            <a:r>
              <a:rPr lang="en-US" sz="3113">
                <a:solidFill>
                  <a:srgbClr val="FFFFFF"/>
                </a:solidFill>
                <a:latin typeface="Play"/>
              </a:rPr>
              <a:t>Fig. 6.</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508390" y="1774655"/>
            <a:ext cx="13420160" cy="8102421"/>
          </a:xfrm>
          <a:prstGeom prst="rect">
            <a:avLst/>
          </a:prstGeom>
        </p:spPr>
      </p:pic>
      <p:sp>
        <p:nvSpPr>
          <p:cNvPr name="TextBox 4" id="4"/>
          <p:cNvSpPr txBox="true"/>
          <p:nvPr/>
        </p:nvSpPr>
        <p:spPr>
          <a:xfrm rot="0">
            <a:off x="508390" y="476250"/>
            <a:ext cx="8822631"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IMPLEMENTATION</a:t>
            </a:r>
          </a:p>
        </p:txBody>
      </p:sp>
      <p:sp>
        <p:nvSpPr>
          <p:cNvPr name="TextBox 5" id="5"/>
          <p:cNvSpPr txBox="true"/>
          <p:nvPr/>
        </p:nvSpPr>
        <p:spPr>
          <a:xfrm rot="0">
            <a:off x="15352728" y="4629429"/>
            <a:ext cx="2519532" cy="2546985"/>
          </a:xfrm>
          <a:prstGeom prst="rect">
            <a:avLst/>
          </a:prstGeom>
        </p:spPr>
        <p:txBody>
          <a:bodyPr anchor="t" rtlCol="false" tIns="0" lIns="0" bIns="0" rIns="0">
            <a:spAutoFit/>
          </a:bodyPr>
          <a:lstStyle/>
          <a:p>
            <a:pPr>
              <a:lnSpc>
                <a:spcPts val="4939"/>
              </a:lnSpc>
            </a:pPr>
            <a:r>
              <a:rPr lang="en-US" sz="3799">
                <a:solidFill>
                  <a:srgbClr val="FFFFFF"/>
                </a:solidFill>
                <a:latin typeface="Telegraf"/>
              </a:rPr>
              <a:t>Enter Enrollment ID and Name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82318" y="1714085"/>
            <a:ext cx="16123364" cy="8222916"/>
          </a:xfrm>
          <a:prstGeom prst="rect">
            <a:avLst/>
          </a:prstGeom>
        </p:spPr>
      </p:pic>
      <p:sp>
        <p:nvSpPr>
          <p:cNvPr name="TextBox 4" id="4"/>
          <p:cNvSpPr txBox="true"/>
          <p:nvPr/>
        </p:nvSpPr>
        <p:spPr>
          <a:xfrm rot="0">
            <a:off x="489471" y="502920"/>
            <a:ext cx="9149327" cy="937261"/>
          </a:xfrm>
          <a:prstGeom prst="rect">
            <a:avLst/>
          </a:prstGeom>
        </p:spPr>
        <p:txBody>
          <a:bodyPr anchor="t" rtlCol="false" tIns="0" lIns="0" bIns="0" rIns="0">
            <a:spAutoFit/>
          </a:bodyPr>
          <a:lstStyle/>
          <a:p>
            <a:pPr>
              <a:lnSpc>
                <a:spcPts val="7019"/>
              </a:lnSpc>
            </a:pPr>
            <a:r>
              <a:rPr lang="en-US" sz="5399">
                <a:solidFill>
                  <a:srgbClr val="FFFFFF"/>
                </a:solidFill>
                <a:latin typeface="Telegraf"/>
              </a:rPr>
              <a:t>Click on take images option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539027" y="2116594"/>
            <a:ext cx="13209946" cy="7909455"/>
          </a:xfrm>
          <a:prstGeom prst="rect">
            <a:avLst/>
          </a:prstGeom>
        </p:spPr>
      </p:pic>
      <p:sp>
        <p:nvSpPr>
          <p:cNvPr name="TextBox 4" id="4"/>
          <p:cNvSpPr txBox="true"/>
          <p:nvPr/>
        </p:nvSpPr>
        <p:spPr>
          <a:xfrm rot="0">
            <a:off x="912193" y="287793"/>
            <a:ext cx="16463615" cy="1828801"/>
          </a:xfrm>
          <a:prstGeom prst="rect">
            <a:avLst/>
          </a:prstGeom>
        </p:spPr>
        <p:txBody>
          <a:bodyPr anchor="t" rtlCol="false" tIns="0" lIns="0" bIns="0" rIns="0">
            <a:spAutoFit/>
          </a:bodyPr>
          <a:lstStyle/>
          <a:p>
            <a:pPr>
              <a:lnSpc>
                <a:spcPts val="7019"/>
              </a:lnSpc>
            </a:pPr>
            <a:r>
              <a:rPr lang="en-US" sz="5399">
                <a:solidFill>
                  <a:srgbClr val="FFFFFF"/>
                </a:solidFill>
                <a:latin typeface="Telegraf"/>
              </a:rPr>
              <a:t>After taking images, click on save profile and enter correct password to save profile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639762" y="2260416"/>
            <a:ext cx="13008477" cy="7870128"/>
          </a:xfrm>
          <a:prstGeom prst="rect">
            <a:avLst/>
          </a:prstGeom>
        </p:spPr>
      </p:pic>
      <p:sp>
        <p:nvSpPr>
          <p:cNvPr name="TextBox 4" id="4"/>
          <p:cNvSpPr txBox="true"/>
          <p:nvPr/>
        </p:nvSpPr>
        <p:spPr>
          <a:xfrm rot="0">
            <a:off x="912193" y="287793"/>
            <a:ext cx="16463615" cy="1828801"/>
          </a:xfrm>
          <a:prstGeom prst="rect">
            <a:avLst/>
          </a:prstGeom>
        </p:spPr>
        <p:txBody>
          <a:bodyPr anchor="t" rtlCol="false" tIns="0" lIns="0" bIns="0" rIns="0">
            <a:spAutoFit/>
          </a:bodyPr>
          <a:lstStyle/>
          <a:p>
            <a:pPr>
              <a:lnSpc>
                <a:spcPts val="7019"/>
              </a:lnSpc>
            </a:pPr>
            <a:r>
              <a:rPr lang="en-US" sz="5399">
                <a:solidFill>
                  <a:srgbClr val="FFFFFF"/>
                </a:solidFill>
                <a:latin typeface="Telegraf"/>
              </a:rPr>
              <a:t>After the profile gets saved the total registration till now gets incremented by 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35573" b="23602"/>
          <a:stretch>
            <a:fillRect/>
          </a:stretch>
        </p:blipFill>
        <p:spPr>
          <a:xfrm flipH="false" flipV="false" rot="0">
            <a:off x="3247062" y="2488176"/>
            <a:ext cx="11793877" cy="7351057"/>
          </a:xfrm>
          <a:prstGeom prst="rect">
            <a:avLst/>
          </a:prstGeom>
        </p:spPr>
      </p:pic>
      <p:sp>
        <p:nvSpPr>
          <p:cNvPr name="TextBox 4" id="4"/>
          <p:cNvSpPr txBox="true"/>
          <p:nvPr/>
        </p:nvSpPr>
        <p:spPr>
          <a:xfrm rot="0">
            <a:off x="912193" y="287793"/>
            <a:ext cx="17050322" cy="1828801"/>
          </a:xfrm>
          <a:prstGeom prst="rect">
            <a:avLst/>
          </a:prstGeom>
        </p:spPr>
        <p:txBody>
          <a:bodyPr anchor="t" rtlCol="false" tIns="0" lIns="0" bIns="0" rIns="0">
            <a:spAutoFit/>
          </a:bodyPr>
          <a:lstStyle/>
          <a:p>
            <a:pPr>
              <a:lnSpc>
                <a:spcPts val="7019"/>
              </a:lnSpc>
            </a:pPr>
            <a:r>
              <a:rPr lang="en-US" sz="5399">
                <a:solidFill>
                  <a:srgbClr val="FFFFFF"/>
                </a:solidFill>
                <a:latin typeface="Telegraf"/>
              </a:rPr>
              <a:t>After the profile gets saved click on take attendance button and your face will be recognised</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088181" y="2092330"/>
            <a:ext cx="13346061" cy="8057684"/>
          </a:xfrm>
          <a:prstGeom prst="rect">
            <a:avLst/>
          </a:prstGeom>
        </p:spPr>
      </p:pic>
      <p:sp>
        <p:nvSpPr>
          <p:cNvPr name="TextBox 4" id="4"/>
          <p:cNvSpPr txBox="true"/>
          <p:nvPr/>
        </p:nvSpPr>
        <p:spPr>
          <a:xfrm rot="0">
            <a:off x="912193" y="297318"/>
            <a:ext cx="17050322" cy="1628776"/>
          </a:xfrm>
          <a:prstGeom prst="rect">
            <a:avLst/>
          </a:prstGeom>
        </p:spPr>
        <p:txBody>
          <a:bodyPr anchor="t" rtlCol="false" tIns="0" lIns="0" bIns="0" rIns="0">
            <a:spAutoFit/>
          </a:bodyPr>
          <a:lstStyle/>
          <a:p>
            <a:pPr>
              <a:lnSpc>
                <a:spcPts val="6239"/>
              </a:lnSpc>
            </a:pPr>
            <a:r>
              <a:rPr lang="en-US" sz="4799">
                <a:solidFill>
                  <a:srgbClr val="FFFFFF"/>
                </a:solidFill>
                <a:latin typeface="Telegraf"/>
              </a:rPr>
              <a:t>Press 'q' after successful face recognition and your attendance will be recorded and details will be displayed</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793241" y="2038679"/>
            <a:ext cx="12701517" cy="7219621"/>
          </a:xfrm>
          <a:prstGeom prst="rect">
            <a:avLst/>
          </a:prstGeom>
        </p:spPr>
      </p:pic>
      <p:sp>
        <p:nvSpPr>
          <p:cNvPr name="TextBox 4" id="4"/>
          <p:cNvSpPr txBox="true"/>
          <p:nvPr/>
        </p:nvSpPr>
        <p:spPr>
          <a:xfrm rot="0">
            <a:off x="823769" y="434217"/>
            <a:ext cx="16640461" cy="836296"/>
          </a:xfrm>
          <a:prstGeom prst="rect">
            <a:avLst/>
          </a:prstGeom>
        </p:spPr>
        <p:txBody>
          <a:bodyPr anchor="t" rtlCol="false" tIns="0" lIns="0" bIns="0" rIns="0">
            <a:spAutoFit/>
          </a:bodyPr>
          <a:lstStyle/>
          <a:p>
            <a:pPr>
              <a:lnSpc>
                <a:spcPts val="6239"/>
              </a:lnSpc>
            </a:pPr>
            <a:r>
              <a:rPr lang="en-US" sz="4799">
                <a:solidFill>
                  <a:srgbClr val="FFFFFF"/>
                </a:solidFill>
                <a:latin typeface="Telegraf"/>
              </a:rPr>
              <a:t>In the help button there are some extra features available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1398"/>
          <a:stretch>
            <a:fillRect/>
          </a:stretch>
        </p:blipFill>
        <p:spPr>
          <a:xfrm flipH="false" flipV="false" rot="0">
            <a:off x="186750" y="3075239"/>
            <a:ext cx="10138414" cy="5701075"/>
          </a:xfrm>
          <a:prstGeom prst="rect">
            <a:avLst/>
          </a:prstGeom>
        </p:spPr>
      </p:pic>
      <p:sp>
        <p:nvSpPr>
          <p:cNvPr name="TextBox 4" id="4"/>
          <p:cNvSpPr txBox="true"/>
          <p:nvPr/>
        </p:nvSpPr>
        <p:spPr>
          <a:xfrm rot="0">
            <a:off x="696232" y="441960"/>
            <a:ext cx="4559724" cy="1249680"/>
          </a:xfrm>
          <a:prstGeom prst="rect">
            <a:avLst/>
          </a:prstGeom>
        </p:spPr>
        <p:txBody>
          <a:bodyPr anchor="t" rtlCol="false" tIns="0" lIns="0" bIns="0" rIns="0">
            <a:spAutoFit/>
          </a:bodyPr>
          <a:lstStyle/>
          <a:p>
            <a:pPr>
              <a:lnSpc>
                <a:spcPts val="9569"/>
              </a:lnSpc>
            </a:pPr>
            <a:r>
              <a:rPr lang="en-US" sz="8699">
                <a:solidFill>
                  <a:srgbClr val="FFFFFF"/>
                </a:solidFill>
                <a:latin typeface="Play"/>
              </a:rPr>
              <a:t>Accuracy</a:t>
            </a:r>
          </a:p>
        </p:txBody>
      </p:sp>
      <p:sp>
        <p:nvSpPr>
          <p:cNvPr name="TextBox 5" id="5"/>
          <p:cNvSpPr txBox="true"/>
          <p:nvPr/>
        </p:nvSpPr>
        <p:spPr>
          <a:xfrm rot="0">
            <a:off x="10710464" y="4120631"/>
            <a:ext cx="7018202" cy="4002881"/>
          </a:xfrm>
          <a:prstGeom prst="rect">
            <a:avLst/>
          </a:prstGeom>
        </p:spPr>
        <p:txBody>
          <a:bodyPr anchor="t" rtlCol="false" tIns="0" lIns="0" bIns="0" rIns="0">
            <a:spAutoFit/>
          </a:bodyPr>
          <a:lstStyle/>
          <a:p>
            <a:pPr>
              <a:lnSpc>
                <a:spcPts val="3510"/>
              </a:lnSpc>
            </a:pPr>
            <a:r>
              <a:rPr lang="en-US" sz="2700">
                <a:solidFill>
                  <a:srgbClr val="FFFFFF"/>
                </a:solidFill>
                <a:latin typeface="Telegraf"/>
              </a:rPr>
              <a:t>For the accuracy part we have:</a:t>
            </a:r>
          </a:p>
          <a:p>
            <a:pPr marL="561341" indent="-280670" lvl="1">
              <a:lnSpc>
                <a:spcPts val="3380"/>
              </a:lnSpc>
              <a:buFont typeface="Arial"/>
              <a:buChar char="•"/>
            </a:pPr>
            <a:r>
              <a:rPr lang="en-US" sz="2600">
                <a:solidFill>
                  <a:srgbClr val="FFFFFF"/>
                </a:solidFill>
                <a:latin typeface="Telegraf"/>
              </a:rPr>
              <a:t>Recognizer.predict(gray[y:y+h,x:x+w]) funtion</a:t>
            </a:r>
          </a:p>
          <a:p>
            <a:pPr marL="561341" indent="-280670" lvl="1">
              <a:lnSpc>
                <a:spcPts val="3380"/>
              </a:lnSpc>
              <a:buFont typeface="Arial"/>
              <a:buChar char="•"/>
            </a:pPr>
            <a:r>
              <a:rPr lang="en-US" sz="2600">
                <a:solidFill>
                  <a:srgbClr val="FFFFFF"/>
                </a:solidFill>
                <a:latin typeface="Telegraf"/>
              </a:rPr>
              <a:t>It returns the prediction index that shows the-</a:t>
            </a:r>
          </a:p>
          <a:p>
            <a:pPr marL="561341" indent="-280670" lvl="1">
              <a:lnSpc>
                <a:spcPts val="3380"/>
              </a:lnSpc>
              <a:buFont typeface="Arial"/>
              <a:buChar char="•"/>
            </a:pPr>
            <a:r>
              <a:rPr lang="en-US" sz="2600">
                <a:solidFill>
                  <a:srgbClr val="FFFFFF"/>
                </a:solidFill>
                <a:latin typeface="Telegraf"/>
              </a:rPr>
              <a:t> Number of the person in training set </a:t>
            </a:r>
          </a:p>
          <a:p>
            <a:pPr marL="561341" indent="-280670" lvl="1">
              <a:lnSpc>
                <a:spcPts val="3380"/>
              </a:lnSpc>
              <a:buFont typeface="Arial"/>
              <a:buChar char="•"/>
            </a:pPr>
            <a:r>
              <a:rPr lang="en-US" sz="2600">
                <a:solidFill>
                  <a:srgbClr val="FFFFFF"/>
                </a:solidFill>
                <a:latin typeface="Telegraf"/>
              </a:rPr>
              <a:t>Confidence for it for all persons</a:t>
            </a:r>
          </a:p>
          <a:p>
            <a:pPr marL="561341" indent="-280670" lvl="1">
              <a:lnSpc>
                <a:spcPts val="3380"/>
              </a:lnSpc>
              <a:buFont typeface="Arial"/>
              <a:buChar char="•"/>
            </a:pPr>
            <a:r>
              <a:rPr lang="en-US" sz="2600">
                <a:solidFill>
                  <a:srgbClr val="FFFFFF"/>
                </a:solidFill>
                <a:latin typeface="Telegraf"/>
              </a:rPr>
              <a:t>The value of confidence usually depends on your data, but the lower the better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sp>
        <p:nvSpPr>
          <p:cNvPr name="TextBox 3" id="3"/>
          <p:cNvSpPr txBox="true"/>
          <p:nvPr/>
        </p:nvSpPr>
        <p:spPr>
          <a:xfrm rot="0">
            <a:off x="1028700" y="1085850"/>
            <a:ext cx="6710484"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CONCLUSION</a:t>
            </a:r>
          </a:p>
        </p:txBody>
      </p:sp>
      <p:grpSp>
        <p:nvGrpSpPr>
          <p:cNvPr name="Group 4" id="4"/>
          <p:cNvGrpSpPr/>
          <p:nvPr/>
        </p:nvGrpSpPr>
        <p:grpSpPr>
          <a:xfrm rot="0">
            <a:off x="8310928" y="1028700"/>
            <a:ext cx="9334738" cy="7919720"/>
            <a:chOff x="0" y="0"/>
            <a:chExt cx="12446317" cy="10559627"/>
          </a:xfrm>
        </p:grpSpPr>
        <p:sp>
          <p:nvSpPr>
            <p:cNvPr name="TextBox 5" id="5"/>
            <p:cNvSpPr txBox="true"/>
            <p:nvPr/>
          </p:nvSpPr>
          <p:spPr>
            <a:xfrm rot="0">
              <a:off x="643944" y="-57150"/>
              <a:ext cx="11287219" cy="1730163"/>
            </a:xfrm>
            <a:prstGeom prst="rect">
              <a:avLst/>
            </a:prstGeom>
          </p:spPr>
          <p:txBody>
            <a:bodyPr anchor="t" rtlCol="false" tIns="0" lIns="0" bIns="0" rIns="0">
              <a:spAutoFit/>
            </a:bodyPr>
            <a:lstStyle/>
            <a:p>
              <a:pPr>
                <a:lnSpc>
                  <a:spcPts val="3380"/>
                </a:lnSpc>
              </a:pPr>
              <a:r>
                <a:rPr lang="en-US" sz="2600">
                  <a:solidFill>
                    <a:srgbClr val="FFFFFF"/>
                  </a:solidFill>
                  <a:latin typeface="Telegraf"/>
                </a:rPr>
                <a:t>By using different algorithms and  techniques for facial recognition operation t</a:t>
              </a:r>
              <a:r>
                <a:rPr lang="en-US" sz="1399">
                  <a:solidFill>
                    <a:srgbClr val="FFFFFF"/>
                  </a:solidFill>
                  <a:latin typeface="Telegraf"/>
                </a:rPr>
                <a:t>he accuracy will increase and the chances of proxy will decrease. </a:t>
              </a:r>
            </a:p>
          </p:txBody>
        </p:sp>
        <p:sp>
          <p:nvSpPr>
            <p:cNvPr name="TextBox 6" id="6"/>
            <p:cNvSpPr txBox="true"/>
            <p:nvPr/>
          </p:nvSpPr>
          <p:spPr>
            <a:xfrm rot="0">
              <a:off x="643944" y="2389645"/>
              <a:ext cx="11351613" cy="2874857"/>
            </a:xfrm>
            <a:prstGeom prst="rect">
              <a:avLst/>
            </a:prstGeom>
          </p:spPr>
          <p:txBody>
            <a:bodyPr anchor="t" rtlCol="false" tIns="0" lIns="0" bIns="0" rIns="0">
              <a:spAutoFit/>
            </a:bodyPr>
            <a:lstStyle/>
            <a:p>
              <a:pPr>
                <a:lnSpc>
                  <a:spcPts val="3380"/>
                </a:lnSpc>
              </a:pPr>
              <a:r>
                <a:rPr lang="en-US" sz="2600">
                  <a:solidFill>
                    <a:srgbClr val="FFFFFF"/>
                  </a:solidFill>
                  <a:latin typeface="Telegraf"/>
                </a:rPr>
                <a:t>Capturing the images from camera and a</a:t>
              </a:r>
              <a:r>
                <a:rPr lang="en-US" sz="1399">
                  <a:solidFill>
                    <a:srgbClr val="FFFFFF"/>
                  </a:solidFill>
                  <a:latin typeface="Arimo"/>
                </a:rPr>
                <a:t>pplying techniques face detection and recognition can decrease the manual work from human and increase the security safety, taking the decision from this recognition result.</a:t>
              </a:r>
            </a:p>
          </p:txBody>
        </p:sp>
        <p:sp>
          <p:nvSpPr>
            <p:cNvPr name="TextBox 7" id="7"/>
            <p:cNvSpPr txBox="true"/>
            <p:nvPr/>
          </p:nvSpPr>
          <p:spPr>
            <a:xfrm rot="0">
              <a:off x="643944" y="6385533"/>
              <a:ext cx="11802374" cy="1730163"/>
            </a:xfrm>
            <a:prstGeom prst="rect">
              <a:avLst/>
            </a:prstGeom>
          </p:spPr>
          <p:txBody>
            <a:bodyPr anchor="t" rtlCol="false" tIns="0" lIns="0" bIns="0" rIns="0">
              <a:spAutoFit/>
            </a:bodyPr>
            <a:lstStyle/>
            <a:p>
              <a:pPr>
                <a:lnSpc>
                  <a:spcPts val="3380"/>
                </a:lnSpc>
              </a:pPr>
              <a:r>
                <a:rPr lang="en-US" sz="2600">
                  <a:solidFill>
                    <a:srgbClr val="FFFFFF"/>
                  </a:solidFill>
                  <a:latin typeface="Telegraf"/>
                </a:rPr>
                <a:t>In future this project will be enhanced and could be used at those places where we require surveillance like ATMs and banks. </a:t>
              </a:r>
            </a:p>
          </p:txBody>
        </p:sp>
        <p:sp>
          <p:nvSpPr>
            <p:cNvPr name="TextBox 8" id="8"/>
            <p:cNvSpPr txBox="true"/>
            <p:nvPr/>
          </p:nvSpPr>
          <p:spPr>
            <a:xfrm rot="0">
              <a:off x="643944" y="8829463"/>
              <a:ext cx="11802374" cy="1730163"/>
            </a:xfrm>
            <a:prstGeom prst="rect">
              <a:avLst/>
            </a:prstGeom>
          </p:spPr>
          <p:txBody>
            <a:bodyPr anchor="t" rtlCol="false" tIns="0" lIns="0" bIns="0" rIns="0">
              <a:spAutoFit/>
            </a:bodyPr>
            <a:lstStyle/>
            <a:p>
              <a:pPr>
                <a:lnSpc>
                  <a:spcPts val="3380"/>
                </a:lnSpc>
              </a:pPr>
              <a:r>
                <a:rPr lang="en-US" sz="2600">
                  <a:solidFill>
                    <a:srgbClr val="FFFFFF"/>
                  </a:solidFill>
                  <a:latin typeface="Telegraf"/>
                </a:rPr>
                <a:t>This method will </a:t>
              </a:r>
              <a:r>
                <a:rPr lang="en-US" sz="1399">
                  <a:solidFill>
                    <a:srgbClr val="FFFFFF"/>
                  </a:solidFill>
                  <a:latin typeface="Arimo"/>
                </a:rPr>
                <a:t>have higher accuracy in recognition of multiple faces from a single frame with lower response time.</a:t>
              </a:r>
            </a:p>
          </p:txBody>
        </p:sp>
        <p:sp>
          <p:nvSpPr>
            <p:cNvPr name="AutoShape 9" id="9"/>
            <p:cNvSpPr/>
            <p:nvPr/>
          </p:nvSpPr>
          <p:spPr>
            <a:xfrm rot="0">
              <a:off x="0" y="2120053"/>
              <a:ext cx="11995557" cy="0"/>
            </a:xfrm>
            <a:prstGeom prst="line">
              <a:avLst/>
            </a:prstGeom>
            <a:ln cap="flat" w="12700">
              <a:solidFill>
                <a:srgbClr val="FFFFFF"/>
              </a:solidFill>
              <a:prstDash val="solid"/>
              <a:headEnd type="none" len="sm" w="sm"/>
              <a:tailEnd type="none" len="sm" w="sm"/>
            </a:ln>
          </p:spPr>
        </p:sp>
        <p:sp>
          <p:nvSpPr>
            <p:cNvPr name="AutoShape 10" id="10"/>
            <p:cNvSpPr/>
            <p:nvPr/>
          </p:nvSpPr>
          <p:spPr>
            <a:xfrm rot="0">
              <a:off x="193183" y="5763725"/>
              <a:ext cx="11802374" cy="0"/>
            </a:xfrm>
            <a:prstGeom prst="line">
              <a:avLst/>
            </a:prstGeom>
            <a:ln cap="flat" w="12700">
              <a:solidFill>
                <a:srgbClr val="FFFFFF"/>
              </a:solidFill>
              <a:prstDash val="solid"/>
              <a:headEnd type="none" len="sm" w="sm"/>
              <a:tailEnd type="none" len="sm" w="sm"/>
            </a:ln>
          </p:spPr>
        </p:sp>
        <p:sp>
          <p:nvSpPr>
            <p:cNvPr name="AutoShape 11" id="11"/>
            <p:cNvSpPr/>
            <p:nvPr/>
          </p:nvSpPr>
          <p:spPr>
            <a:xfrm rot="0">
              <a:off x="193183" y="8456258"/>
              <a:ext cx="11802374" cy="0"/>
            </a:xfrm>
            <a:prstGeom prst="line">
              <a:avLst/>
            </a:prstGeom>
            <a:ln cap="flat" w="12700">
              <a:solidFill>
                <a:srgbClr val="FFFFFF"/>
              </a:solidFill>
              <a:prstDash val="solid"/>
              <a:headEnd type="none" len="sm" w="sm"/>
              <a:tailEnd type="none" len="sm" w="sm"/>
            </a:ln>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373637"/>
        </a:solidFill>
      </p:bgPr>
    </p:bg>
    <p:spTree>
      <p:nvGrpSpPr>
        <p:cNvPr id="1" name=""/>
        <p:cNvGrpSpPr/>
        <p:nvPr/>
      </p:nvGrpSpPr>
      <p:grpSpPr>
        <a:xfrm>
          <a:off x="0" y="0"/>
          <a:ext cx="0" cy="0"/>
          <a:chOff x="0" y="0"/>
          <a:chExt cx="0" cy="0"/>
        </a:xfrm>
      </p:grpSpPr>
      <p:sp>
        <p:nvSpPr>
          <p:cNvPr name="TextBox 2" id="2"/>
          <p:cNvSpPr txBox="true"/>
          <p:nvPr/>
        </p:nvSpPr>
        <p:spPr>
          <a:xfrm rot="0">
            <a:off x="1801432" y="4458389"/>
            <a:ext cx="6018844" cy="1455946"/>
          </a:xfrm>
          <a:prstGeom prst="rect">
            <a:avLst/>
          </a:prstGeom>
        </p:spPr>
        <p:txBody>
          <a:bodyPr anchor="t" rtlCol="false" tIns="0" lIns="0" bIns="0" rIns="0">
            <a:spAutoFit/>
          </a:bodyPr>
          <a:lstStyle/>
          <a:p>
            <a:pPr>
              <a:lnSpc>
                <a:spcPts val="11128"/>
              </a:lnSpc>
            </a:pPr>
            <a:r>
              <a:rPr lang="en-US" sz="10116">
                <a:solidFill>
                  <a:srgbClr val="FFFFFF"/>
                </a:solidFill>
                <a:latin typeface="Play Bold"/>
              </a:rPr>
              <a:t>CONTENT</a:t>
            </a:r>
          </a:p>
        </p:txBody>
      </p:sp>
      <p:sp>
        <p:nvSpPr>
          <p:cNvPr name="TextBox 3" id="3"/>
          <p:cNvSpPr txBox="true"/>
          <p:nvPr/>
        </p:nvSpPr>
        <p:spPr>
          <a:xfrm rot="0">
            <a:off x="11531424" y="51010"/>
            <a:ext cx="5918706" cy="10137355"/>
          </a:xfrm>
          <a:prstGeom prst="rect">
            <a:avLst/>
          </a:prstGeom>
        </p:spPr>
        <p:txBody>
          <a:bodyPr anchor="t" rtlCol="false" tIns="0" lIns="0" bIns="0" rIns="0">
            <a:spAutoFit/>
          </a:bodyPr>
          <a:lstStyle/>
          <a:p>
            <a:pPr algn="just">
              <a:lnSpc>
                <a:spcPts val="5324"/>
              </a:lnSpc>
            </a:pPr>
            <a:r>
              <a:rPr lang="en-US" sz="4095">
                <a:solidFill>
                  <a:srgbClr val="FFFFFF"/>
                </a:solidFill>
                <a:latin typeface="Anonymous Pro"/>
              </a:rPr>
              <a:t>Problem Statement</a:t>
            </a:r>
            <a:r>
              <a:rPr lang="en-US" sz="4095">
                <a:solidFill>
                  <a:srgbClr val="FFFFFF"/>
                </a:solidFill>
                <a:latin typeface="Anonymous Pro"/>
              </a:rPr>
              <a:t>  </a:t>
            </a:r>
          </a:p>
          <a:p>
            <a:pPr algn="just">
              <a:lnSpc>
                <a:spcPts val="5324"/>
              </a:lnSpc>
            </a:pPr>
            <a:r>
              <a:rPr lang="en-US" sz="4095">
                <a:solidFill>
                  <a:srgbClr val="FFFFFF"/>
                </a:solidFill>
                <a:latin typeface="Anonymous Pro"/>
              </a:rPr>
              <a:t>Introduction </a:t>
            </a:r>
          </a:p>
          <a:p>
            <a:pPr algn="just">
              <a:lnSpc>
                <a:spcPts val="5324"/>
              </a:lnSpc>
            </a:pPr>
            <a:r>
              <a:rPr lang="en-US" sz="4095">
                <a:solidFill>
                  <a:srgbClr val="FFFFFF"/>
                </a:solidFill>
                <a:latin typeface="Anonymous Pro"/>
              </a:rPr>
              <a:t>Objective</a:t>
            </a:r>
          </a:p>
          <a:p>
            <a:pPr algn="just">
              <a:lnSpc>
                <a:spcPts val="5324"/>
              </a:lnSpc>
            </a:pPr>
            <a:r>
              <a:rPr lang="en-US" sz="4095">
                <a:solidFill>
                  <a:srgbClr val="FFFFFF"/>
                </a:solidFill>
                <a:latin typeface="Anonymous Pro"/>
              </a:rPr>
              <a:t>Literature survey</a:t>
            </a:r>
          </a:p>
          <a:p>
            <a:pPr algn="just">
              <a:lnSpc>
                <a:spcPts val="5324"/>
              </a:lnSpc>
            </a:pPr>
            <a:r>
              <a:rPr lang="en-US" sz="4095">
                <a:solidFill>
                  <a:srgbClr val="FFFFFF"/>
                </a:solidFill>
                <a:latin typeface="Anonymous Pro"/>
              </a:rPr>
              <a:t>Statistics</a:t>
            </a:r>
          </a:p>
          <a:p>
            <a:pPr algn="just">
              <a:lnSpc>
                <a:spcPts val="5324"/>
              </a:lnSpc>
            </a:pPr>
            <a:r>
              <a:rPr lang="en-US" sz="4095">
                <a:solidFill>
                  <a:srgbClr val="FFFFFF"/>
                </a:solidFill>
                <a:latin typeface="Anonymous Pro"/>
              </a:rPr>
              <a:t>Flow chart</a:t>
            </a:r>
          </a:p>
          <a:p>
            <a:pPr algn="just">
              <a:lnSpc>
                <a:spcPts val="5324"/>
              </a:lnSpc>
            </a:pPr>
            <a:r>
              <a:rPr lang="en-US" sz="4095">
                <a:solidFill>
                  <a:srgbClr val="FFFFFF"/>
                </a:solidFill>
                <a:latin typeface="Anonymous Pro"/>
              </a:rPr>
              <a:t>Proposed approach</a:t>
            </a:r>
          </a:p>
          <a:p>
            <a:pPr algn="just">
              <a:lnSpc>
                <a:spcPts val="5324"/>
              </a:lnSpc>
            </a:pPr>
            <a:r>
              <a:rPr lang="en-US" sz="4095">
                <a:solidFill>
                  <a:srgbClr val="FFFFFF"/>
                </a:solidFill>
                <a:latin typeface="Anonymous Pro"/>
              </a:rPr>
              <a:t>Technologies used</a:t>
            </a:r>
          </a:p>
          <a:p>
            <a:pPr algn="just">
              <a:lnSpc>
                <a:spcPts val="5324"/>
              </a:lnSpc>
            </a:pPr>
            <a:r>
              <a:rPr lang="en-US" sz="4095">
                <a:solidFill>
                  <a:srgbClr val="FFFFFF"/>
                </a:solidFill>
                <a:latin typeface="Anonymous Pro"/>
              </a:rPr>
              <a:t>Data collection</a:t>
            </a:r>
          </a:p>
          <a:p>
            <a:pPr algn="just">
              <a:lnSpc>
                <a:spcPts val="5324"/>
              </a:lnSpc>
            </a:pPr>
            <a:r>
              <a:rPr lang="en-US" sz="4095">
                <a:solidFill>
                  <a:srgbClr val="FFFFFF"/>
                </a:solidFill>
                <a:latin typeface="Anonymous Pro"/>
              </a:rPr>
              <a:t>Data analysis</a:t>
            </a:r>
          </a:p>
          <a:p>
            <a:pPr algn="just">
              <a:lnSpc>
                <a:spcPts val="5324"/>
              </a:lnSpc>
            </a:pPr>
            <a:r>
              <a:rPr lang="en-US" sz="4095">
                <a:solidFill>
                  <a:srgbClr val="FFFFFF"/>
                </a:solidFill>
                <a:latin typeface="Anonymous Pro"/>
              </a:rPr>
              <a:t>implementation</a:t>
            </a:r>
          </a:p>
          <a:p>
            <a:pPr algn="just">
              <a:lnSpc>
                <a:spcPts val="5324"/>
              </a:lnSpc>
            </a:pPr>
            <a:r>
              <a:rPr lang="en-US" sz="4095">
                <a:solidFill>
                  <a:srgbClr val="FFFFFF"/>
                </a:solidFill>
                <a:latin typeface="Anonymous Pro"/>
              </a:rPr>
              <a:t>Accuracy</a:t>
            </a:r>
          </a:p>
          <a:p>
            <a:pPr algn="just">
              <a:lnSpc>
                <a:spcPts val="5324"/>
              </a:lnSpc>
            </a:pPr>
            <a:r>
              <a:rPr lang="en-US" sz="4095">
                <a:solidFill>
                  <a:srgbClr val="FFFFFF"/>
                </a:solidFill>
                <a:latin typeface="Anonymous Pro"/>
              </a:rPr>
              <a:t>Conclusion</a:t>
            </a:r>
          </a:p>
          <a:p>
            <a:pPr algn="just">
              <a:lnSpc>
                <a:spcPts val="5324"/>
              </a:lnSpc>
            </a:pPr>
            <a:r>
              <a:rPr lang="en-US" sz="4095">
                <a:solidFill>
                  <a:srgbClr val="FFFFFF"/>
                </a:solidFill>
                <a:latin typeface="Anonymous Pro"/>
              </a:rPr>
              <a:t>Future Enhancements</a:t>
            </a:r>
          </a:p>
          <a:p>
            <a:pPr algn="just">
              <a:lnSpc>
                <a:spcPts val="5324"/>
              </a:lnSpc>
            </a:pPr>
            <a:r>
              <a:rPr lang="en-US" sz="4095">
                <a:solidFill>
                  <a:srgbClr val="FFFFFF"/>
                </a:solidFill>
                <a:latin typeface="Anonymous Pro"/>
              </a:rPr>
              <a:t>References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6B2F57"/>
        </a:solidFill>
      </p:bgPr>
    </p:bg>
    <p:spTree>
      <p:nvGrpSpPr>
        <p:cNvPr id="1" name=""/>
        <p:cNvGrpSpPr/>
        <p:nvPr/>
      </p:nvGrpSpPr>
      <p:grpSpPr>
        <a:xfrm>
          <a:off x="0" y="0"/>
          <a:ext cx="0" cy="0"/>
          <a:chOff x="0" y="0"/>
          <a:chExt cx="0" cy="0"/>
        </a:xfrm>
      </p:grpSpPr>
      <p:grpSp>
        <p:nvGrpSpPr>
          <p:cNvPr name="Group 2" id="2"/>
          <p:cNvGrpSpPr/>
          <p:nvPr/>
        </p:nvGrpSpPr>
        <p:grpSpPr>
          <a:xfrm rot="0">
            <a:off x="9440106" y="644952"/>
            <a:ext cx="7819194" cy="8997095"/>
            <a:chOff x="0" y="0"/>
            <a:chExt cx="10425592" cy="11996127"/>
          </a:xfrm>
        </p:grpSpPr>
        <p:sp>
          <p:nvSpPr>
            <p:cNvPr name="TextBox 3" id="3"/>
            <p:cNvSpPr txBox="true"/>
            <p:nvPr/>
          </p:nvSpPr>
          <p:spPr>
            <a:xfrm rot="0">
              <a:off x="0" y="-38100"/>
              <a:ext cx="10425592" cy="12034227"/>
            </a:xfrm>
            <a:prstGeom prst="rect">
              <a:avLst/>
            </a:prstGeom>
          </p:spPr>
          <p:txBody>
            <a:bodyPr anchor="t" rtlCol="false" tIns="0" lIns="0" bIns="0" rIns="0">
              <a:spAutoFit/>
            </a:bodyPr>
            <a:lstStyle/>
            <a:p>
              <a:pPr marL="651431" indent="-325715" lvl="1">
                <a:lnSpc>
                  <a:spcPts val="3922"/>
                </a:lnSpc>
                <a:buFont typeface="Arial"/>
                <a:buChar char="•"/>
              </a:pPr>
              <a:r>
                <a:rPr lang="en-US" sz="3017">
                  <a:solidFill>
                    <a:srgbClr val="FFFFFF"/>
                  </a:solidFill>
                  <a:latin typeface="Anonymous Pro"/>
                </a:rPr>
                <a:t>This</a:t>
              </a:r>
              <a:r>
                <a:rPr lang="en-US" sz="3017">
                  <a:solidFill>
                    <a:srgbClr val="FFFFFF"/>
                  </a:solidFill>
                  <a:latin typeface="Anonymous Pro"/>
                </a:rPr>
                <a:t> technology can be further developed to be used in other avenues such as ATMs, accessing confidential files, or other sensitive materials.</a:t>
              </a:r>
            </a:p>
            <a:p>
              <a:pPr>
                <a:lnSpc>
                  <a:spcPts val="3922"/>
                </a:lnSpc>
              </a:pPr>
            </a:p>
            <a:p>
              <a:pPr marL="651431" indent="-325715" lvl="1">
                <a:lnSpc>
                  <a:spcPts val="3922"/>
                </a:lnSpc>
                <a:buFont typeface="Arial"/>
                <a:buChar char="•"/>
              </a:pPr>
              <a:r>
                <a:rPr lang="en-US" sz="3017">
                  <a:solidFill>
                    <a:srgbClr val="FFFFFF"/>
                  </a:solidFill>
                  <a:latin typeface="Anonymous Pro"/>
                </a:rPr>
                <a:t>It can be implemented in large halls like auditoriums to calculate the number of people present there.</a:t>
              </a:r>
            </a:p>
            <a:p>
              <a:pPr>
                <a:lnSpc>
                  <a:spcPts val="3922"/>
                </a:lnSpc>
              </a:pPr>
            </a:p>
            <a:p>
              <a:pPr marL="651431" indent="-325715" lvl="1">
                <a:lnSpc>
                  <a:spcPts val="3922"/>
                </a:lnSpc>
                <a:buFont typeface="Arial"/>
                <a:buChar char="•"/>
              </a:pPr>
              <a:r>
                <a:rPr lang="en-US" sz="3017">
                  <a:solidFill>
                    <a:srgbClr val="FFFFFF"/>
                  </a:solidFill>
                  <a:latin typeface="Anonymous Pro"/>
                </a:rPr>
                <a:t>i</a:t>
              </a:r>
              <a:r>
                <a:rPr lang="en-US" sz="3017">
                  <a:solidFill>
                    <a:srgbClr val="FFFFFF"/>
                  </a:solidFill>
                  <a:latin typeface="Anonymous Pro"/>
                </a:rPr>
                <a:t>t will also be adopted by retailers and banking systems in coming years to keep fraud in debit/credit card purchases and payment especially the ones that are online.</a:t>
              </a:r>
            </a:p>
            <a:p>
              <a:pPr>
                <a:lnSpc>
                  <a:spcPts val="3922"/>
                </a:lnSpc>
              </a:pPr>
            </a:p>
          </p:txBody>
        </p:sp>
        <p:sp>
          <p:nvSpPr>
            <p:cNvPr name="AutoShape 4" id="4"/>
            <p:cNvSpPr/>
            <p:nvPr/>
          </p:nvSpPr>
          <p:spPr>
            <a:xfrm rot="0">
              <a:off x="722403" y="3616594"/>
              <a:ext cx="9454658" cy="0"/>
            </a:xfrm>
            <a:prstGeom prst="line">
              <a:avLst/>
            </a:prstGeom>
            <a:ln cap="flat" w="12700">
              <a:solidFill>
                <a:srgbClr val="FFFFFF"/>
              </a:solidFill>
              <a:prstDash val="solid"/>
              <a:headEnd type="none" len="sm" w="sm"/>
              <a:tailEnd type="none" len="sm" w="sm"/>
            </a:ln>
          </p:spPr>
        </p:sp>
        <p:sp>
          <p:nvSpPr>
            <p:cNvPr name="AutoShape 5" id="5"/>
            <p:cNvSpPr/>
            <p:nvPr/>
          </p:nvSpPr>
          <p:spPr>
            <a:xfrm rot="0">
              <a:off x="722403" y="6992076"/>
              <a:ext cx="9454658" cy="0"/>
            </a:xfrm>
            <a:prstGeom prst="line">
              <a:avLst/>
            </a:prstGeom>
            <a:ln cap="flat" w="12700">
              <a:solidFill>
                <a:srgbClr val="FFFFFF"/>
              </a:solidFill>
              <a:prstDash val="solid"/>
              <a:headEnd type="none" len="sm" w="sm"/>
              <a:tailEnd type="none" len="sm" w="sm"/>
            </a:ln>
          </p:spPr>
        </p:sp>
      </p:grpSp>
      <p:pic>
        <p:nvPicPr>
          <p:cNvPr name="Picture 6" id="6"/>
          <p:cNvPicPr>
            <a:picLocks noChangeAspect="true"/>
          </p:cNvPicPr>
          <p:nvPr/>
        </p:nvPicPr>
        <p:blipFill>
          <a:blip r:embed="rId2"/>
          <a:srcRect l="0" t="1514" r="0" b="1514"/>
          <a:stretch>
            <a:fillRect/>
          </a:stretch>
        </p:blipFill>
        <p:spPr>
          <a:xfrm flipH="false" flipV="false" rot="0">
            <a:off x="1922189" y="4442264"/>
            <a:ext cx="5544883" cy="1402472"/>
          </a:xfrm>
          <a:prstGeom prst="rect">
            <a:avLst/>
          </a:prstGeom>
        </p:spPr>
      </p:pic>
      <p:sp>
        <p:nvSpPr>
          <p:cNvPr name="TextBox 7" id="7"/>
          <p:cNvSpPr txBox="true"/>
          <p:nvPr/>
        </p:nvSpPr>
        <p:spPr>
          <a:xfrm rot="0">
            <a:off x="1320168" y="1234846"/>
            <a:ext cx="6748925" cy="1542700"/>
          </a:xfrm>
          <a:prstGeom prst="rect">
            <a:avLst/>
          </a:prstGeom>
        </p:spPr>
        <p:txBody>
          <a:bodyPr anchor="t" rtlCol="false" tIns="0" lIns="0" bIns="0" rIns="0">
            <a:spAutoFit/>
          </a:bodyPr>
          <a:lstStyle/>
          <a:p>
            <a:pPr algn="ctr">
              <a:lnSpc>
                <a:spcPts val="6030"/>
              </a:lnSpc>
            </a:pPr>
            <a:r>
              <a:rPr lang="en-US" sz="5482">
                <a:solidFill>
                  <a:srgbClr val="FFFFFF"/>
                </a:solidFill>
                <a:latin typeface="Play Bold"/>
              </a:rPr>
              <a:t>FUTURE ENHANCEMENTS</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449151" y="1420420"/>
            <a:ext cx="6962775"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REEFERENCES</a:t>
            </a:r>
          </a:p>
        </p:txBody>
      </p:sp>
      <p:sp>
        <p:nvSpPr>
          <p:cNvPr name="TextBox 3" id="3"/>
          <p:cNvSpPr txBox="true"/>
          <p:nvPr/>
        </p:nvSpPr>
        <p:spPr>
          <a:xfrm rot="0">
            <a:off x="9557374" y="501612"/>
            <a:ext cx="7701926" cy="2007870"/>
          </a:xfrm>
          <a:prstGeom prst="rect">
            <a:avLst/>
          </a:prstGeom>
        </p:spPr>
        <p:txBody>
          <a:bodyPr anchor="t" rtlCol="false" tIns="0" lIns="0" bIns="0" rIns="0">
            <a:spAutoFit/>
          </a:bodyPr>
          <a:lstStyle/>
          <a:p>
            <a:pPr>
              <a:lnSpc>
                <a:spcPts val="3120"/>
              </a:lnSpc>
            </a:pPr>
            <a:r>
              <a:rPr lang="en-US" sz="2400">
                <a:solidFill>
                  <a:srgbClr val="FFFFFF"/>
                </a:solidFill>
                <a:latin typeface="Telegraf"/>
              </a:rPr>
              <a:t>Nandhini R, Duraimurugan N, S.P.</a:t>
            </a:r>
            <a:r>
              <a:rPr lang="en-US" sz="2400">
                <a:solidFill>
                  <a:srgbClr val="FFFFFF"/>
                </a:solidFill>
                <a:latin typeface="Telegraf"/>
              </a:rPr>
              <a:t>Chokkalingam, ”Face Recognition Based Attendance System”, published in International Journal of Engineering and Advanced Technology (IJEAT), February 2019</a:t>
            </a:r>
          </a:p>
          <a:p>
            <a:pPr>
              <a:lnSpc>
                <a:spcPts val="3120"/>
              </a:lnSpc>
            </a:pPr>
          </a:p>
        </p:txBody>
      </p:sp>
      <p:sp>
        <p:nvSpPr>
          <p:cNvPr name="TextBox 4" id="4"/>
          <p:cNvSpPr txBox="true"/>
          <p:nvPr/>
        </p:nvSpPr>
        <p:spPr>
          <a:xfrm rot="0">
            <a:off x="9557374" y="2624861"/>
            <a:ext cx="7701926" cy="2404110"/>
          </a:xfrm>
          <a:prstGeom prst="rect">
            <a:avLst/>
          </a:prstGeom>
        </p:spPr>
        <p:txBody>
          <a:bodyPr anchor="t" rtlCol="false" tIns="0" lIns="0" bIns="0" rIns="0">
            <a:spAutoFit/>
          </a:bodyPr>
          <a:lstStyle/>
          <a:p>
            <a:pPr>
              <a:lnSpc>
                <a:spcPts val="3120"/>
              </a:lnSpc>
            </a:pPr>
            <a:r>
              <a:rPr lang="en-US" sz="2400">
                <a:solidFill>
                  <a:srgbClr val="FFFFFF"/>
                </a:solidFill>
                <a:latin typeface="Telegraf"/>
              </a:rPr>
              <a:t>Kaneez</a:t>
            </a:r>
            <a:r>
              <a:rPr lang="en-US" sz="2400">
                <a:solidFill>
                  <a:srgbClr val="FFFFFF"/>
                </a:solidFill>
                <a:latin typeface="Telegraf"/>
              </a:rPr>
              <a:t> Laila Bhatti1,Laraib Mughal,Faheem Yar Khuhawar,Sheeraz Ahmed Memon,”Smart Attendance Management System Using Face Recognition”, analysis in Dept. of Telecommunication Engineering, MUET, Jamshoro, PK, 29 October 2018</a:t>
            </a:r>
          </a:p>
          <a:p>
            <a:pPr>
              <a:lnSpc>
                <a:spcPts val="3120"/>
              </a:lnSpc>
            </a:pPr>
          </a:p>
        </p:txBody>
      </p:sp>
      <p:sp>
        <p:nvSpPr>
          <p:cNvPr name="TextBox 5" id="5"/>
          <p:cNvSpPr txBox="true"/>
          <p:nvPr/>
        </p:nvSpPr>
        <p:spPr>
          <a:xfrm rot="0">
            <a:off x="9557374" y="5269111"/>
            <a:ext cx="7701926" cy="1215390"/>
          </a:xfrm>
          <a:prstGeom prst="rect">
            <a:avLst/>
          </a:prstGeom>
        </p:spPr>
        <p:txBody>
          <a:bodyPr anchor="t" rtlCol="false" tIns="0" lIns="0" bIns="0" rIns="0">
            <a:spAutoFit/>
          </a:bodyPr>
          <a:lstStyle/>
          <a:p>
            <a:pPr>
              <a:lnSpc>
                <a:spcPts val="3120"/>
              </a:lnSpc>
            </a:pPr>
            <a:r>
              <a:rPr lang="en-US" sz="2400">
                <a:solidFill>
                  <a:srgbClr val="FFFFFF"/>
                </a:solidFill>
                <a:latin typeface="Telegraf"/>
              </a:rPr>
              <a:t>Yi-Q</a:t>
            </a:r>
            <a:r>
              <a:rPr lang="en-US" sz="2400">
                <a:solidFill>
                  <a:srgbClr val="FFFFFF"/>
                </a:solidFill>
                <a:latin typeface="Telegraf"/>
              </a:rPr>
              <a:t>ing Wang,CMLA, ENS Cachan,”An Analysis of the Viola-Jones Face Detection Algorithm”, published in Image Processing On Line (IPOL), 26 June 2014</a:t>
            </a:r>
          </a:p>
        </p:txBody>
      </p:sp>
      <p:sp>
        <p:nvSpPr>
          <p:cNvPr name="TextBox 6" id="6"/>
          <p:cNvSpPr txBox="true"/>
          <p:nvPr/>
        </p:nvSpPr>
        <p:spPr>
          <a:xfrm rot="0">
            <a:off x="9557374" y="7097752"/>
            <a:ext cx="7701926" cy="2404110"/>
          </a:xfrm>
          <a:prstGeom prst="rect">
            <a:avLst/>
          </a:prstGeom>
        </p:spPr>
        <p:txBody>
          <a:bodyPr anchor="t" rtlCol="false" tIns="0" lIns="0" bIns="0" rIns="0">
            <a:spAutoFit/>
          </a:bodyPr>
          <a:lstStyle/>
          <a:p>
            <a:pPr>
              <a:lnSpc>
                <a:spcPts val="3120"/>
              </a:lnSpc>
            </a:pPr>
            <a:r>
              <a:rPr lang="en-US" sz="2400">
                <a:solidFill>
                  <a:srgbClr val="FFFFFF"/>
                </a:solidFill>
                <a:latin typeface="Telegraf"/>
              </a:rPr>
              <a:t>Dha</a:t>
            </a:r>
            <a:r>
              <a:rPr lang="en-US" sz="2400">
                <a:solidFill>
                  <a:srgbClr val="FFFFFF"/>
                </a:solidFill>
                <a:latin typeface="Telegraf"/>
              </a:rPr>
              <a:t>nush Gowda H.L,K Vishal,Keertiraj B. R,Neha Kumari Dubey,Pooja M. R.,”Face Recognition based Attendance System”, analysis in Vidyavardhaka College of Engineering, Mysuru, Karnataka, India,published in International Journal of Engineering and Advanced Technology (IJEAT), 06 June 2020</a:t>
            </a:r>
          </a:p>
        </p:txBody>
      </p:sp>
      <p:grpSp>
        <p:nvGrpSpPr>
          <p:cNvPr name="Group 7" id="7"/>
          <p:cNvGrpSpPr/>
          <p:nvPr/>
        </p:nvGrpSpPr>
        <p:grpSpPr>
          <a:xfrm rot="0">
            <a:off x="7855991" y="684861"/>
            <a:ext cx="1288009" cy="1288009"/>
            <a:chOff x="0" y="0"/>
            <a:chExt cx="1717345" cy="1717345"/>
          </a:xfrm>
        </p:grpSpPr>
        <p:grpSp>
          <p:nvGrpSpPr>
            <p:cNvPr name="Group 8" id="8"/>
            <p:cNvGrpSpPr/>
            <p:nvPr/>
          </p:nvGrpSpPr>
          <p:grpSpPr>
            <a:xfrm rot="0">
              <a:off x="0" y="0"/>
              <a:ext cx="1717345" cy="171734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0" id="10"/>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[1]</a:t>
              </a:r>
            </a:p>
          </p:txBody>
        </p:sp>
      </p:grpSp>
      <p:grpSp>
        <p:nvGrpSpPr>
          <p:cNvPr name="Group 11" id="11"/>
          <p:cNvGrpSpPr/>
          <p:nvPr/>
        </p:nvGrpSpPr>
        <p:grpSpPr>
          <a:xfrm rot="0">
            <a:off x="7855991" y="2952133"/>
            <a:ext cx="1288009" cy="1288009"/>
            <a:chOff x="0" y="0"/>
            <a:chExt cx="1717345" cy="1717345"/>
          </a:xfrm>
        </p:grpSpPr>
        <p:grpSp>
          <p:nvGrpSpPr>
            <p:cNvPr name="Group 12" id="12"/>
            <p:cNvGrpSpPr/>
            <p:nvPr/>
          </p:nvGrpSpPr>
          <p:grpSpPr>
            <a:xfrm rot="0">
              <a:off x="0" y="0"/>
              <a:ext cx="1717345" cy="171734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4" id="14"/>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[2]</a:t>
              </a:r>
            </a:p>
          </p:txBody>
        </p:sp>
      </p:grpSp>
      <p:grpSp>
        <p:nvGrpSpPr>
          <p:cNvPr name="Group 15" id="15"/>
          <p:cNvGrpSpPr/>
          <p:nvPr/>
        </p:nvGrpSpPr>
        <p:grpSpPr>
          <a:xfrm rot="0">
            <a:off x="7855991" y="5261376"/>
            <a:ext cx="1288009" cy="1288009"/>
            <a:chOff x="0" y="0"/>
            <a:chExt cx="1717345" cy="1717345"/>
          </a:xfrm>
        </p:grpSpPr>
        <p:grpSp>
          <p:nvGrpSpPr>
            <p:cNvPr name="Group 16" id="16"/>
            <p:cNvGrpSpPr/>
            <p:nvPr/>
          </p:nvGrpSpPr>
          <p:grpSpPr>
            <a:xfrm rot="0">
              <a:off x="0" y="0"/>
              <a:ext cx="1717345" cy="171734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8" id="18"/>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[3]</a:t>
              </a:r>
            </a:p>
          </p:txBody>
        </p:sp>
      </p:grpSp>
      <p:grpSp>
        <p:nvGrpSpPr>
          <p:cNvPr name="Group 19" id="19"/>
          <p:cNvGrpSpPr/>
          <p:nvPr/>
        </p:nvGrpSpPr>
        <p:grpSpPr>
          <a:xfrm rot="0">
            <a:off x="7855991" y="7422878"/>
            <a:ext cx="1288009" cy="1288009"/>
            <a:chOff x="0" y="0"/>
            <a:chExt cx="1717345" cy="1717345"/>
          </a:xfrm>
        </p:grpSpPr>
        <p:grpSp>
          <p:nvGrpSpPr>
            <p:cNvPr name="Group 20" id="20"/>
            <p:cNvGrpSpPr/>
            <p:nvPr/>
          </p:nvGrpSpPr>
          <p:grpSpPr>
            <a:xfrm rot="0">
              <a:off x="0" y="0"/>
              <a:ext cx="1717345" cy="1717345"/>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2" id="22"/>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[4]</a:t>
              </a:r>
            </a:p>
          </p:txBody>
        </p:sp>
      </p:grpSp>
    </p:spTree>
  </p:cSld>
  <p:clrMapOvr>
    <a:masterClrMapping/>
  </p:clrMapOvr>
</p:sld>
</file>

<file path=ppt/slides/slide32.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449151" y="1420420"/>
            <a:ext cx="6962775"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REEFERENCES</a:t>
            </a:r>
          </a:p>
        </p:txBody>
      </p:sp>
      <p:sp>
        <p:nvSpPr>
          <p:cNvPr name="TextBox 3" id="3"/>
          <p:cNvSpPr txBox="true"/>
          <p:nvPr/>
        </p:nvSpPr>
        <p:spPr>
          <a:xfrm rot="0">
            <a:off x="9557374" y="501612"/>
            <a:ext cx="7701926" cy="2007870"/>
          </a:xfrm>
          <a:prstGeom prst="rect">
            <a:avLst/>
          </a:prstGeom>
        </p:spPr>
        <p:txBody>
          <a:bodyPr anchor="t" rtlCol="false" tIns="0" lIns="0" bIns="0" rIns="0">
            <a:spAutoFit/>
          </a:bodyPr>
          <a:lstStyle/>
          <a:p>
            <a:pPr>
              <a:lnSpc>
                <a:spcPts val="3120"/>
              </a:lnSpc>
            </a:pPr>
            <a:r>
              <a:rPr lang="en-US" sz="2400">
                <a:solidFill>
                  <a:srgbClr val="FFFFFF"/>
                </a:solidFill>
                <a:latin typeface="Telegraf"/>
              </a:rPr>
              <a:t>Mehul K Dabhi,Bhavna K Panc</a:t>
            </a:r>
            <a:r>
              <a:rPr lang="en-US" sz="2400">
                <a:solidFill>
                  <a:srgbClr val="FFFFFF"/>
                </a:solidFill>
                <a:latin typeface="Telegraf"/>
              </a:rPr>
              <a:t>holi,”Face Detection System Based on Viola - Jones Algorithm”,analysis in M. S. University Baroda, India,published in International Journal of Science and Research (IJSR),4 April 2016</a:t>
            </a:r>
          </a:p>
        </p:txBody>
      </p:sp>
      <p:sp>
        <p:nvSpPr>
          <p:cNvPr name="TextBox 4" id="4"/>
          <p:cNvSpPr txBox="true"/>
          <p:nvPr/>
        </p:nvSpPr>
        <p:spPr>
          <a:xfrm rot="0">
            <a:off x="9557374" y="2822981"/>
            <a:ext cx="7701926" cy="2007870"/>
          </a:xfrm>
          <a:prstGeom prst="rect">
            <a:avLst/>
          </a:prstGeom>
        </p:spPr>
        <p:txBody>
          <a:bodyPr anchor="t" rtlCol="false" tIns="0" lIns="0" bIns="0" rIns="0">
            <a:spAutoFit/>
          </a:bodyPr>
          <a:lstStyle/>
          <a:p>
            <a:pPr>
              <a:lnSpc>
                <a:spcPts val="3120"/>
              </a:lnSpc>
            </a:pPr>
            <a:r>
              <a:rPr lang="en-US" sz="2400">
                <a:solidFill>
                  <a:srgbClr val="FFFFFF"/>
                </a:solidFill>
                <a:latin typeface="Telegraf"/>
              </a:rPr>
              <a:t>Hajar</a:t>
            </a:r>
            <a:r>
              <a:rPr lang="en-US" sz="2400">
                <a:solidFill>
                  <a:srgbClr val="FFFFFF"/>
                </a:solidFill>
                <a:latin typeface="Telegraf"/>
              </a:rPr>
              <a:t> Filali,Jamal Riffi,Adnane Mohamed Mahraz,Hamid Tairi,”Multiple face detection based on machine learning”,analysis in Department of computer science Faculty of Sciences Dhar-Mahraz Sidi Mohamed Ben Abdellah University,Fez, Morocco.2018</a:t>
            </a:r>
          </a:p>
        </p:txBody>
      </p:sp>
      <p:sp>
        <p:nvSpPr>
          <p:cNvPr name="TextBox 5" id="5"/>
          <p:cNvSpPr txBox="true"/>
          <p:nvPr/>
        </p:nvSpPr>
        <p:spPr>
          <a:xfrm rot="0">
            <a:off x="9557374" y="5086350"/>
            <a:ext cx="7701926" cy="2007870"/>
          </a:xfrm>
          <a:prstGeom prst="rect">
            <a:avLst/>
          </a:prstGeom>
        </p:spPr>
        <p:txBody>
          <a:bodyPr anchor="t" rtlCol="false" tIns="0" lIns="0" bIns="0" rIns="0">
            <a:spAutoFit/>
          </a:bodyPr>
          <a:lstStyle/>
          <a:p>
            <a:pPr>
              <a:lnSpc>
                <a:spcPts val="3120"/>
              </a:lnSpc>
            </a:pPr>
            <a:r>
              <a:rPr lang="en-US" sz="2400">
                <a:solidFill>
                  <a:srgbClr val="FFFFFF"/>
                </a:solidFill>
                <a:latin typeface="Telegraf"/>
              </a:rPr>
              <a:t> Ve</a:t>
            </a:r>
            <a:r>
              <a:rPr lang="en-US" sz="2400">
                <a:solidFill>
                  <a:srgbClr val="FFFFFF"/>
                </a:solidFill>
                <a:latin typeface="Telegraf"/>
              </a:rPr>
              <a:t>nkata Kalyan Polamarasetty,Muralidhar Reddy Reddem,Dheeraj Ravi,Mahith Sai Madala,”Attendance System based on Face Recognition”,published in International Research Journal of Engineering and Technology (IRJET),4 April 2018</a:t>
            </a:r>
          </a:p>
        </p:txBody>
      </p:sp>
      <p:sp>
        <p:nvSpPr>
          <p:cNvPr name="TextBox 6" id="6"/>
          <p:cNvSpPr txBox="true"/>
          <p:nvPr/>
        </p:nvSpPr>
        <p:spPr>
          <a:xfrm rot="0">
            <a:off x="9557374" y="7632321"/>
            <a:ext cx="7701926" cy="819150"/>
          </a:xfrm>
          <a:prstGeom prst="rect">
            <a:avLst/>
          </a:prstGeom>
        </p:spPr>
        <p:txBody>
          <a:bodyPr anchor="t" rtlCol="false" tIns="0" lIns="0" bIns="0" rIns="0">
            <a:spAutoFit/>
          </a:bodyPr>
          <a:lstStyle/>
          <a:p>
            <a:pPr>
              <a:lnSpc>
                <a:spcPts val="3120"/>
              </a:lnSpc>
            </a:pPr>
            <a:r>
              <a:rPr lang="en-US" sz="2400">
                <a:solidFill>
                  <a:srgbClr val="FFFFFF"/>
                </a:solidFill>
                <a:latin typeface="Telegraf"/>
              </a:rPr>
              <a:t>P. Lad and S. More, “STUDENT ATTENDANCE SYSTEM USING I</a:t>
            </a:r>
            <a:r>
              <a:rPr lang="en-US" sz="1200">
                <a:solidFill>
                  <a:srgbClr val="FFFFFF"/>
                </a:solidFill>
                <a:latin typeface="Arimo"/>
              </a:rPr>
              <a:t>RIS DETECTION,” no. 2, pp. 3293–3298, 2017.</a:t>
            </a:r>
          </a:p>
        </p:txBody>
      </p:sp>
      <p:grpSp>
        <p:nvGrpSpPr>
          <p:cNvPr name="Group 7" id="7"/>
          <p:cNvGrpSpPr/>
          <p:nvPr/>
        </p:nvGrpSpPr>
        <p:grpSpPr>
          <a:xfrm rot="0">
            <a:off x="7855991" y="890118"/>
            <a:ext cx="1288009" cy="1288009"/>
            <a:chOff x="0" y="0"/>
            <a:chExt cx="1717345" cy="1717345"/>
          </a:xfrm>
        </p:grpSpPr>
        <p:grpSp>
          <p:nvGrpSpPr>
            <p:cNvPr name="Group 8" id="8"/>
            <p:cNvGrpSpPr/>
            <p:nvPr/>
          </p:nvGrpSpPr>
          <p:grpSpPr>
            <a:xfrm rot="0">
              <a:off x="0" y="0"/>
              <a:ext cx="1717345" cy="1717345"/>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0" id="10"/>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[5]</a:t>
              </a:r>
            </a:p>
          </p:txBody>
        </p:sp>
      </p:grpSp>
      <p:grpSp>
        <p:nvGrpSpPr>
          <p:cNvPr name="Group 11" id="11"/>
          <p:cNvGrpSpPr/>
          <p:nvPr/>
        </p:nvGrpSpPr>
        <p:grpSpPr>
          <a:xfrm rot="0">
            <a:off x="7855991" y="3211487"/>
            <a:ext cx="1288009" cy="1288009"/>
            <a:chOff x="0" y="0"/>
            <a:chExt cx="1717345" cy="1717345"/>
          </a:xfrm>
        </p:grpSpPr>
        <p:grpSp>
          <p:nvGrpSpPr>
            <p:cNvPr name="Group 12" id="12"/>
            <p:cNvGrpSpPr/>
            <p:nvPr/>
          </p:nvGrpSpPr>
          <p:grpSpPr>
            <a:xfrm rot="0">
              <a:off x="0" y="0"/>
              <a:ext cx="1717345" cy="1717345"/>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4" id="14"/>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[6]</a:t>
              </a:r>
            </a:p>
          </p:txBody>
        </p:sp>
      </p:grpSp>
      <p:grpSp>
        <p:nvGrpSpPr>
          <p:cNvPr name="Group 15" id="15"/>
          <p:cNvGrpSpPr/>
          <p:nvPr/>
        </p:nvGrpSpPr>
        <p:grpSpPr>
          <a:xfrm rot="0">
            <a:off x="7855991" y="5623594"/>
            <a:ext cx="1288009" cy="1288009"/>
            <a:chOff x="0" y="0"/>
            <a:chExt cx="1717345" cy="1717345"/>
          </a:xfrm>
        </p:grpSpPr>
        <p:grpSp>
          <p:nvGrpSpPr>
            <p:cNvPr name="Group 16" id="16"/>
            <p:cNvGrpSpPr/>
            <p:nvPr/>
          </p:nvGrpSpPr>
          <p:grpSpPr>
            <a:xfrm rot="0">
              <a:off x="0" y="0"/>
              <a:ext cx="1717345" cy="1717345"/>
              <a:chOff x="0" y="0"/>
              <a:chExt cx="6350000" cy="6350000"/>
            </a:xfrm>
          </p:grpSpPr>
          <p:sp>
            <p:nvSpPr>
              <p:cNvPr name="Freeform 17" id="1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8" id="18"/>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[7]</a:t>
              </a:r>
            </a:p>
          </p:txBody>
        </p:sp>
      </p:grpSp>
      <p:grpSp>
        <p:nvGrpSpPr>
          <p:cNvPr name="Group 19" id="19"/>
          <p:cNvGrpSpPr/>
          <p:nvPr/>
        </p:nvGrpSpPr>
        <p:grpSpPr>
          <a:xfrm rot="0">
            <a:off x="7783547" y="7163462"/>
            <a:ext cx="1288009" cy="1288009"/>
            <a:chOff x="0" y="0"/>
            <a:chExt cx="1717345" cy="1717345"/>
          </a:xfrm>
        </p:grpSpPr>
        <p:grpSp>
          <p:nvGrpSpPr>
            <p:cNvPr name="Group 20" id="20"/>
            <p:cNvGrpSpPr/>
            <p:nvPr/>
          </p:nvGrpSpPr>
          <p:grpSpPr>
            <a:xfrm rot="0">
              <a:off x="0" y="0"/>
              <a:ext cx="1717345" cy="1717345"/>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2" id="22"/>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[8]</a:t>
              </a:r>
            </a:p>
          </p:txBody>
        </p:sp>
      </p:grpSp>
      <p:grpSp>
        <p:nvGrpSpPr>
          <p:cNvPr name="Group 23" id="23"/>
          <p:cNvGrpSpPr/>
          <p:nvPr/>
        </p:nvGrpSpPr>
        <p:grpSpPr>
          <a:xfrm rot="0">
            <a:off x="7783547" y="8614296"/>
            <a:ext cx="1288009" cy="1288009"/>
            <a:chOff x="0" y="0"/>
            <a:chExt cx="1717345" cy="1717345"/>
          </a:xfrm>
        </p:grpSpPr>
        <p:grpSp>
          <p:nvGrpSpPr>
            <p:cNvPr name="Group 24" id="24"/>
            <p:cNvGrpSpPr/>
            <p:nvPr/>
          </p:nvGrpSpPr>
          <p:grpSpPr>
            <a:xfrm rot="0">
              <a:off x="0" y="0"/>
              <a:ext cx="1717345" cy="1717345"/>
              <a:chOff x="0" y="0"/>
              <a:chExt cx="6350000" cy="6350000"/>
            </a:xfrm>
          </p:grpSpPr>
          <p:sp>
            <p:nvSpPr>
              <p:cNvPr name="Freeform 25" id="2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6" id="26"/>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[9]</a:t>
              </a:r>
            </a:p>
          </p:txBody>
        </p:sp>
      </p:grpSp>
      <p:sp>
        <p:nvSpPr>
          <p:cNvPr name="TextBox 27" id="27"/>
          <p:cNvSpPr txBox="true"/>
          <p:nvPr/>
        </p:nvSpPr>
        <p:spPr>
          <a:xfrm rot="0">
            <a:off x="9557374" y="8820150"/>
            <a:ext cx="7701926" cy="819150"/>
          </a:xfrm>
          <a:prstGeom prst="rect">
            <a:avLst/>
          </a:prstGeom>
        </p:spPr>
        <p:txBody>
          <a:bodyPr anchor="t" rtlCol="false" tIns="0" lIns="0" bIns="0" rIns="0">
            <a:spAutoFit/>
          </a:bodyPr>
          <a:lstStyle/>
          <a:p>
            <a:pPr>
              <a:lnSpc>
                <a:spcPts val="3120"/>
              </a:lnSpc>
            </a:pPr>
            <a:r>
              <a:rPr lang="en-US" sz="2400">
                <a:solidFill>
                  <a:srgbClr val="FFFFFF"/>
                </a:solidFill>
                <a:latin typeface="Telegraf"/>
              </a:rPr>
              <a:t>https://www.sciencedirect.com/topics/computer-science/iris-recognition</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449151" y="1420420"/>
            <a:ext cx="6962775"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REEFERENCES</a:t>
            </a:r>
          </a:p>
        </p:txBody>
      </p:sp>
      <p:sp>
        <p:nvSpPr>
          <p:cNvPr name="TextBox 3" id="3"/>
          <p:cNvSpPr txBox="true"/>
          <p:nvPr/>
        </p:nvSpPr>
        <p:spPr>
          <a:xfrm rot="0">
            <a:off x="9557374" y="1095972"/>
            <a:ext cx="7701926" cy="819150"/>
          </a:xfrm>
          <a:prstGeom prst="rect">
            <a:avLst/>
          </a:prstGeom>
        </p:spPr>
        <p:txBody>
          <a:bodyPr anchor="t" rtlCol="false" tIns="0" lIns="0" bIns="0" rIns="0">
            <a:spAutoFit/>
          </a:bodyPr>
          <a:lstStyle/>
          <a:p>
            <a:pPr>
              <a:lnSpc>
                <a:spcPts val="3120"/>
              </a:lnSpc>
            </a:pPr>
            <a:r>
              <a:rPr lang="en-US" sz="2400">
                <a:solidFill>
                  <a:srgbClr val="FFFFFF"/>
                </a:solidFill>
                <a:latin typeface="Telegraf"/>
              </a:rPr>
              <a:t>https://towardsdatascience.com/face-recognition-how-lbph-works-90ec258c3d6b</a:t>
            </a:r>
          </a:p>
        </p:txBody>
      </p:sp>
      <p:sp>
        <p:nvSpPr>
          <p:cNvPr name="TextBox 4" id="4"/>
          <p:cNvSpPr txBox="true"/>
          <p:nvPr/>
        </p:nvSpPr>
        <p:spPr>
          <a:xfrm rot="0">
            <a:off x="9557374" y="3219221"/>
            <a:ext cx="7701926" cy="1215390"/>
          </a:xfrm>
          <a:prstGeom prst="rect">
            <a:avLst/>
          </a:prstGeom>
        </p:spPr>
        <p:txBody>
          <a:bodyPr anchor="t" rtlCol="false" tIns="0" lIns="0" bIns="0" rIns="0">
            <a:spAutoFit/>
          </a:bodyPr>
          <a:lstStyle/>
          <a:p>
            <a:pPr>
              <a:lnSpc>
                <a:spcPts val="3120"/>
              </a:lnSpc>
            </a:pPr>
            <a:r>
              <a:rPr lang="en-US" sz="2400">
                <a:solidFill>
                  <a:srgbClr val="FFFFFF"/>
                </a:solidFill>
                <a:latin typeface="Telegraf"/>
              </a:rPr>
              <a:t>https://www.section.io/engineering-education/understanding-facial-recognition-using-local-binary-pattern-histogram-algorithm/</a:t>
            </a:r>
          </a:p>
        </p:txBody>
      </p:sp>
      <p:grpSp>
        <p:nvGrpSpPr>
          <p:cNvPr name="Group 5" id="5"/>
          <p:cNvGrpSpPr/>
          <p:nvPr/>
        </p:nvGrpSpPr>
        <p:grpSpPr>
          <a:xfrm rot="0">
            <a:off x="7855991" y="890118"/>
            <a:ext cx="1288009" cy="1288009"/>
            <a:chOff x="0" y="0"/>
            <a:chExt cx="1717345" cy="1717345"/>
          </a:xfrm>
        </p:grpSpPr>
        <p:grpSp>
          <p:nvGrpSpPr>
            <p:cNvPr name="Group 6" id="6"/>
            <p:cNvGrpSpPr/>
            <p:nvPr/>
          </p:nvGrpSpPr>
          <p:grpSpPr>
            <a:xfrm rot="0">
              <a:off x="0" y="0"/>
              <a:ext cx="1717345" cy="1717345"/>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8" id="8"/>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[10]</a:t>
              </a:r>
            </a:p>
          </p:txBody>
        </p:sp>
      </p:grpSp>
      <p:grpSp>
        <p:nvGrpSpPr>
          <p:cNvPr name="Group 9" id="9"/>
          <p:cNvGrpSpPr/>
          <p:nvPr/>
        </p:nvGrpSpPr>
        <p:grpSpPr>
          <a:xfrm rot="0">
            <a:off x="7855991" y="3211487"/>
            <a:ext cx="1288009" cy="1288009"/>
            <a:chOff x="0" y="0"/>
            <a:chExt cx="1717345" cy="1717345"/>
          </a:xfrm>
        </p:grpSpPr>
        <p:grpSp>
          <p:nvGrpSpPr>
            <p:cNvPr name="Group 10" id="10"/>
            <p:cNvGrpSpPr/>
            <p:nvPr/>
          </p:nvGrpSpPr>
          <p:grpSpPr>
            <a:xfrm rot="0">
              <a:off x="0" y="0"/>
              <a:ext cx="1717345" cy="1717345"/>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2" id="12"/>
            <p:cNvSpPr txBox="true"/>
            <p:nvPr/>
          </p:nvSpPr>
          <p:spPr>
            <a:xfrm rot="0">
              <a:off x="289662" y="485436"/>
              <a:ext cx="1138022" cy="734879"/>
            </a:xfrm>
            <a:prstGeom prst="rect">
              <a:avLst/>
            </a:prstGeom>
          </p:spPr>
          <p:txBody>
            <a:bodyPr anchor="t" rtlCol="false" tIns="0" lIns="0" bIns="0" rIns="0">
              <a:spAutoFit/>
            </a:bodyPr>
            <a:lstStyle/>
            <a:p>
              <a:pPr algn="ctr">
                <a:lnSpc>
                  <a:spcPts val="4227"/>
                </a:lnSpc>
              </a:pPr>
              <a:r>
                <a:rPr lang="en-US" sz="3522">
                  <a:solidFill>
                    <a:srgbClr val="FFFFFF"/>
                  </a:solidFill>
                  <a:latin typeface="Play Bold"/>
                </a:rPr>
                <a:t>[11]</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87034" y="3877699"/>
            <a:ext cx="10313931" cy="2531601"/>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a:off x="0" y="0"/>
            <a:ext cx="18288000" cy="10287000"/>
          </a:xfrm>
          <a:prstGeom prst="rect">
            <a:avLst/>
          </a:prstGeom>
        </p:spPr>
      </p:pic>
      <p:grpSp>
        <p:nvGrpSpPr>
          <p:cNvPr name="Group 3" id="3"/>
          <p:cNvGrpSpPr/>
          <p:nvPr/>
        </p:nvGrpSpPr>
        <p:grpSpPr>
          <a:xfrm rot="0">
            <a:off x="7411404" y="2183733"/>
            <a:ext cx="9847896" cy="5919534"/>
            <a:chOff x="0" y="0"/>
            <a:chExt cx="13130527" cy="7892711"/>
          </a:xfrm>
        </p:grpSpPr>
        <p:sp>
          <p:nvSpPr>
            <p:cNvPr name="TextBox 4" id="4"/>
            <p:cNvSpPr txBox="true"/>
            <p:nvPr/>
          </p:nvSpPr>
          <p:spPr>
            <a:xfrm rot="0">
              <a:off x="84446" y="3241961"/>
              <a:ext cx="12961634" cy="4650750"/>
            </a:xfrm>
            <a:prstGeom prst="rect">
              <a:avLst/>
            </a:prstGeom>
          </p:spPr>
          <p:txBody>
            <a:bodyPr anchor="t" rtlCol="false" tIns="0" lIns="0" bIns="0" rIns="0">
              <a:spAutoFit/>
            </a:bodyPr>
            <a:lstStyle/>
            <a:p>
              <a:pPr>
                <a:lnSpc>
                  <a:spcPts val="4599"/>
                </a:lnSpc>
              </a:pPr>
              <a:r>
                <a:rPr lang="en-US" sz="3537">
                  <a:solidFill>
                    <a:srgbClr val="FFFFFF"/>
                  </a:solidFill>
                  <a:latin typeface="Anonymous Pro"/>
                </a:rPr>
                <a:t>The focus of our project is to build an automatic attendance marking system which will mark the attendance of the </a:t>
              </a:r>
              <a:r>
                <a:rPr lang="en-US" sz="1768">
                  <a:solidFill>
                    <a:srgbClr val="FFFFFF"/>
                  </a:solidFill>
                  <a:latin typeface="Anonymous Pro"/>
                </a:rPr>
                <a:t>registered users by identifying them through facial recognition and also note the timing.</a:t>
              </a:r>
            </a:p>
          </p:txBody>
        </p:sp>
        <p:sp>
          <p:nvSpPr>
            <p:cNvPr name="TextBox 5" id="5"/>
            <p:cNvSpPr txBox="true"/>
            <p:nvPr/>
          </p:nvSpPr>
          <p:spPr>
            <a:xfrm rot="0">
              <a:off x="0" y="57150"/>
              <a:ext cx="13130527" cy="1568450"/>
            </a:xfrm>
            <a:prstGeom prst="rect">
              <a:avLst/>
            </a:prstGeom>
          </p:spPr>
          <p:txBody>
            <a:bodyPr anchor="t" rtlCol="false" tIns="0" lIns="0" bIns="0" rIns="0">
              <a:spAutoFit/>
            </a:bodyPr>
            <a:lstStyle/>
            <a:p>
              <a:pPr>
                <a:lnSpc>
                  <a:spcPts val="8800"/>
                </a:lnSpc>
              </a:pPr>
              <a:r>
                <a:rPr lang="en-US" sz="8000">
                  <a:solidFill>
                    <a:srgbClr val="FFFFFF"/>
                  </a:solidFill>
                  <a:latin typeface="Play Bold"/>
                </a:rPr>
                <a:t>Problem Statement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1839083" y="1299375"/>
            <a:ext cx="24354668" cy="11751127"/>
          </a:xfrm>
          <a:prstGeom prst="rect">
            <a:avLst/>
          </a:prstGeom>
        </p:spPr>
      </p:pic>
      <p:sp>
        <p:nvSpPr>
          <p:cNvPr name="TextBox 3" id="3"/>
          <p:cNvSpPr txBox="true"/>
          <p:nvPr/>
        </p:nvSpPr>
        <p:spPr>
          <a:xfrm rot="0">
            <a:off x="1028700" y="4252980"/>
            <a:ext cx="7552559" cy="1162050"/>
          </a:xfrm>
          <a:prstGeom prst="rect">
            <a:avLst/>
          </a:prstGeom>
        </p:spPr>
        <p:txBody>
          <a:bodyPr anchor="t" rtlCol="false" tIns="0" lIns="0" bIns="0" rIns="0">
            <a:spAutoFit/>
          </a:bodyPr>
          <a:lstStyle/>
          <a:p>
            <a:pPr algn="l">
              <a:lnSpc>
                <a:spcPts val="8800"/>
              </a:lnSpc>
            </a:pPr>
            <a:r>
              <a:rPr lang="en-US" sz="8000">
                <a:solidFill>
                  <a:srgbClr val="FFFFFF"/>
                </a:solidFill>
                <a:latin typeface="Play Bold"/>
              </a:rPr>
              <a:t>INTRODUCTION</a:t>
            </a:r>
          </a:p>
        </p:txBody>
      </p:sp>
      <p:pic>
        <p:nvPicPr>
          <p:cNvPr name="Picture 4" id="4"/>
          <p:cNvPicPr>
            <a:picLocks noChangeAspect="true"/>
          </p:cNvPicPr>
          <p:nvPr/>
        </p:nvPicPr>
        <p:blipFill>
          <a:blip r:embed="rId3"/>
          <a:srcRect l="0" t="0" r="0" b="0"/>
          <a:stretch>
            <a:fillRect/>
          </a:stretch>
        </p:blipFill>
        <p:spPr>
          <a:xfrm flipH="false" flipV="false" rot="0">
            <a:off x="8581259" y="-2335773"/>
            <a:ext cx="5706711" cy="5078973"/>
          </a:xfrm>
          <a:prstGeom prst="rect">
            <a:avLst/>
          </a:prstGeom>
        </p:spPr>
      </p:pic>
      <p:sp>
        <p:nvSpPr>
          <p:cNvPr name="TextBox 5" id="5"/>
          <p:cNvSpPr txBox="true"/>
          <p:nvPr/>
        </p:nvSpPr>
        <p:spPr>
          <a:xfrm rot="0">
            <a:off x="9144000" y="382904"/>
            <a:ext cx="8319236" cy="9492618"/>
          </a:xfrm>
          <a:prstGeom prst="rect">
            <a:avLst/>
          </a:prstGeom>
        </p:spPr>
        <p:txBody>
          <a:bodyPr anchor="t" rtlCol="false" tIns="0" lIns="0" bIns="0" rIns="0">
            <a:spAutoFit/>
          </a:bodyPr>
          <a:lstStyle/>
          <a:p>
            <a:pPr algn="just" marL="647647" indent="-323823" lvl="1">
              <a:lnSpc>
                <a:spcPts val="3899"/>
              </a:lnSpc>
              <a:buFont typeface="Arial"/>
              <a:buChar char="•"/>
            </a:pPr>
            <a:r>
              <a:rPr lang="en-US" sz="2999">
                <a:solidFill>
                  <a:srgbClr val="FFFFFF"/>
                </a:solidFill>
                <a:latin typeface="Anonymous Pro"/>
              </a:rPr>
              <a:t>Daily attendance marking is a common and important activity in schools/colleges/organizations for checking the performance and working time of students/employees .</a:t>
            </a:r>
          </a:p>
          <a:p>
            <a:pPr algn="just">
              <a:lnSpc>
                <a:spcPts val="3899"/>
              </a:lnSpc>
            </a:pPr>
          </a:p>
          <a:p>
            <a:pPr algn="just" marL="647647" indent="-323823" lvl="1">
              <a:lnSpc>
                <a:spcPts val="3899"/>
              </a:lnSpc>
              <a:buFont typeface="Arial"/>
              <a:buChar char="•"/>
            </a:pPr>
            <a:r>
              <a:rPr lang="en-US" sz="2999">
                <a:solidFill>
                  <a:srgbClr val="FFFFFF"/>
                </a:solidFill>
                <a:latin typeface="Anonymous Pro"/>
              </a:rPr>
              <a:t>Manual Attendance maintenance is a difficult process, especially for large groups of students/employees.</a:t>
            </a:r>
          </a:p>
          <a:p>
            <a:pPr algn="just">
              <a:lnSpc>
                <a:spcPts val="3899"/>
              </a:lnSpc>
            </a:pPr>
          </a:p>
          <a:p>
            <a:pPr algn="just" marL="647647" indent="-323823" lvl="1">
              <a:lnSpc>
                <a:spcPts val="3899"/>
              </a:lnSpc>
              <a:buFont typeface="Arial"/>
              <a:buChar char="•"/>
            </a:pPr>
            <a:r>
              <a:rPr lang="en-US" sz="2999">
                <a:solidFill>
                  <a:srgbClr val="FFFFFF"/>
                </a:solidFill>
                <a:latin typeface="Anonymous Pro"/>
              </a:rPr>
              <a:t>The traditional method of calling the names of the students is very time consuming and there is always a chance of proxy attendance.</a:t>
            </a:r>
          </a:p>
          <a:p>
            <a:pPr algn="just">
              <a:lnSpc>
                <a:spcPts val="3899"/>
              </a:lnSpc>
            </a:pPr>
          </a:p>
          <a:p>
            <a:pPr algn="just" marL="647647" indent="-323823" lvl="1">
              <a:lnSpc>
                <a:spcPts val="3899"/>
              </a:lnSpc>
              <a:buFont typeface="Arial"/>
              <a:buChar char="•"/>
            </a:pPr>
            <a:r>
              <a:rPr lang="en-US" sz="2999">
                <a:solidFill>
                  <a:srgbClr val="FFFFFF"/>
                </a:solidFill>
                <a:latin typeface="Anonymous Pro"/>
              </a:rPr>
              <a:t>This report reviews a different method which can be adopted to reduce the time wasted while taking the attendance.</a:t>
            </a:r>
          </a:p>
        </p:txBody>
      </p:sp>
      <p:pic>
        <p:nvPicPr>
          <p:cNvPr name="Picture 6" id="6"/>
          <p:cNvPicPr>
            <a:picLocks noChangeAspect="true"/>
          </p:cNvPicPr>
          <p:nvPr/>
        </p:nvPicPr>
        <p:blipFill>
          <a:blip r:embed="rId4"/>
          <a:srcRect l="0" t="0" r="0" b="0"/>
          <a:stretch>
            <a:fillRect/>
          </a:stretch>
        </p:blipFill>
        <p:spPr>
          <a:xfrm flipH="false" flipV="false" rot="0">
            <a:off x="1601937" y="7681603"/>
            <a:ext cx="5214911" cy="4941128"/>
          </a:xfrm>
          <a:prstGeom prst="rect">
            <a:avLst/>
          </a:prstGeom>
        </p:spPr>
      </p:pic>
      <p:sp>
        <p:nvSpPr>
          <p:cNvPr name="AutoShape 7" id="7"/>
          <p:cNvSpPr/>
          <p:nvPr/>
        </p:nvSpPr>
        <p:spPr>
          <a:xfrm rot="0">
            <a:off x="9352691" y="3157357"/>
            <a:ext cx="8424530" cy="0"/>
          </a:xfrm>
          <a:prstGeom prst="line">
            <a:avLst/>
          </a:prstGeom>
          <a:ln cap="flat" w="9525">
            <a:solidFill>
              <a:srgbClr val="FFFFFF"/>
            </a:solidFill>
            <a:prstDash val="solid"/>
            <a:headEnd type="none" len="sm" w="sm"/>
            <a:tailEnd type="none" len="sm" w="sm"/>
          </a:ln>
        </p:spPr>
      </p:sp>
      <p:sp>
        <p:nvSpPr>
          <p:cNvPr name="AutoShape 8" id="8"/>
          <p:cNvSpPr/>
          <p:nvPr/>
        </p:nvSpPr>
        <p:spPr>
          <a:xfrm rot="0">
            <a:off x="9352691" y="7681603"/>
            <a:ext cx="8424530" cy="0"/>
          </a:xfrm>
          <a:prstGeom prst="line">
            <a:avLst/>
          </a:prstGeom>
          <a:ln cap="flat" w="9525">
            <a:solidFill>
              <a:srgbClr val="FFFFFF"/>
            </a:solidFill>
            <a:prstDash val="solid"/>
            <a:headEnd type="none" len="sm" w="sm"/>
            <a:tailEnd type="none" len="sm" w="sm"/>
          </a:ln>
        </p:spPr>
      </p:sp>
      <p:sp>
        <p:nvSpPr>
          <p:cNvPr name="AutoShape 9" id="9"/>
          <p:cNvSpPr/>
          <p:nvPr/>
        </p:nvSpPr>
        <p:spPr>
          <a:xfrm rot="0">
            <a:off x="9352691" y="5143500"/>
            <a:ext cx="842453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B2F57"/>
        </a:solidFill>
      </p:bgPr>
    </p:bg>
    <p:spTree>
      <p:nvGrpSpPr>
        <p:cNvPr id="1" name=""/>
        <p:cNvGrpSpPr/>
        <p:nvPr/>
      </p:nvGrpSpPr>
      <p:grpSpPr>
        <a:xfrm>
          <a:off x="0" y="0"/>
          <a:ext cx="0" cy="0"/>
          <a:chOff x="0" y="0"/>
          <a:chExt cx="0" cy="0"/>
        </a:xfrm>
      </p:grpSpPr>
      <p:grpSp>
        <p:nvGrpSpPr>
          <p:cNvPr name="Group 2" id="2"/>
          <p:cNvGrpSpPr/>
          <p:nvPr/>
        </p:nvGrpSpPr>
        <p:grpSpPr>
          <a:xfrm rot="0">
            <a:off x="1901923" y="3156601"/>
            <a:ext cx="5366181" cy="5277783"/>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4" id="4"/>
          <p:cNvGrpSpPr/>
          <p:nvPr/>
        </p:nvGrpSpPr>
        <p:grpSpPr>
          <a:xfrm rot="0">
            <a:off x="9144000" y="3301005"/>
            <a:ext cx="7819194" cy="4988975"/>
            <a:chOff x="0" y="0"/>
            <a:chExt cx="10425592" cy="6651967"/>
          </a:xfrm>
        </p:grpSpPr>
        <p:sp>
          <p:nvSpPr>
            <p:cNvPr name="TextBox 5" id="5"/>
            <p:cNvSpPr txBox="true"/>
            <p:nvPr/>
          </p:nvSpPr>
          <p:spPr>
            <a:xfrm rot="0">
              <a:off x="0" y="-38100"/>
              <a:ext cx="10425592" cy="6690067"/>
            </a:xfrm>
            <a:prstGeom prst="rect">
              <a:avLst/>
            </a:prstGeom>
          </p:spPr>
          <p:txBody>
            <a:bodyPr anchor="t" rtlCol="false" tIns="0" lIns="0" bIns="0" rIns="0">
              <a:spAutoFit/>
            </a:bodyPr>
            <a:lstStyle/>
            <a:p>
              <a:pPr marL="651431" indent="-325715" lvl="1">
                <a:lnSpc>
                  <a:spcPts val="3922"/>
                </a:lnSpc>
                <a:buFont typeface="Arial"/>
                <a:buChar char="•"/>
              </a:pPr>
              <a:r>
                <a:rPr lang="en-US" sz="3017">
                  <a:solidFill>
                    <a:srgbClr val="FFFFFF"/>
                  </a:solidFill>
                  <a:latin typeface="Anonymous Pro"/>
                </a:rPr>
                <a:t>This</a:t>
              </a:r>
              <a:r>
                <a:rPr lang="en-US" sz="3017">
                  <a:solidFill>
                    <a:srgbClr val="FFFFFF"/>
                  </a:solidFill>
                  <a:latin typeface="Anonymous Pro"/>
                </a:rPr>
                <a:t> project aims to automate the traditional attendance system where the attendance is marked manually.</a:t>
              </a:r>
            </a:p>
            <a:p>
              <a:pPr>
                <a:lnSpc>
                  <a:spcPts val="3922"/>
                </a:lnSpc>
              </a:pPr>
            </a:p>
            <a:p>
              <a:pPr marL="651431" indent="-325715" lvl="1">
                <a:lnSpc>
                  <a:spcPts val="3922"/>
                </a:lnSpc>
                <a:buFont typeface="Arial"/>
                <a:buChar char="•"/>
              </a:pPr>
              <a:r>
                <a:rPr lang="en-US" sz="3017">
                  <a:solidFill>
                    <a:srgbClr val="FFFFFF"/>
                  </a:solidFill>
                  <a:latin typeface="Anonymous Pro"/>
                </a:rPr>
                <a:t>It also enables an organization to maintain its records like name,date and time.</a:t>
              </a:r>
            </a:p>
            <a:p>
              <a:pPr>
                <a:lnSpc>
                  <a:spcPts val="3922"/>
                </a:lnSpc>
              </a:pPr>
            </a:p>
            <a:p>
              <a:pPr>
                <a:lnSpc>
                  <a:spcPts val="3922"/>
                </a:lnSpc>
              </a:pPr>
            </a:p>
          </p:txBody>
        </p:sp>
        <p:sp>
          <p:nvSpPr>
            <p:cNvPr name="AutoShape 6" id="6"/>
            <p:cNvSpPr/>
            <p:nvPr/>
          </p:nvSpPr>
          <p:spPr>
            <a:xfrm rot="0">
              <a:off x="485467" y="3039443"/>
              <a:ext cx="9454658" cy="0"/>
            </a:xfrm>
            <a:prstGeom prst="line">
              <a:avLst/>
            </a:prstGeom>
            <a:ln cap="flat" w="12700">
              <a:solidFill>
                <a:srgbClr val="FFFFFF"/>
              </a:solidFill>
              <a:prstDash val="solid"/>
              <a:headEnd type="none" len="sm" w="sm"/>
              <a:tailEnd type="none" len="sm" w="sm"/>
            </a:ln>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353120" y="3738093"/>
            <a:ext cx="4463787" cy="4114800"/>
          </a:xfrm>
          <a:prstGeom prst="rect">
            <a:avLst/>
          </a:prstGeom>
        </p:spPr>
      </p:pic>
      <p:sp>
        <p:nvSpPr>
          <p:cNvPr name="TextBox 8" id="8"/>
          <p:cNvSpPr txBox="true"/>
          <p:nvPr/>
        </p:nvSpPr>
        <p:spPr>
          <a:xfrm rot="0">
            <a:off x="1113236" y="1429205"/>
            <a:ext cx="6154867" cy="733426"/>
          </a:xfrm>
          <a:prstGeom prst="rect">
            <a:avLst/>
          </a:prstGeom>
        </p:spPr>
        <p:txBody>
          <a:bodyPr anchor="t" rtlCol="false" tIns="0" lIns="0" bIns="0" rIns="0">
            <a:spAutoFit/>
          </a:bodyPr>
          <a:lstStyle/>
          <a:p>
            <a:pPr algn="ctr">
              <a:lnSpc>
                <a:spcPts val="5500"/>
              </a:lnSpc>
            </a:pPr>
            <a:r>
              <a:rPr lang="en-US" sz="5000">
                <a:solidFill>
                  <a:srgbClr val="FFFFFF"/>
                </a:solidFill>
                <a:latin typeface="Play Bold"/>
              </a:rPr>
              <a:t>OBJECTIVE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741D81"/>
        </a:solidFill>
      </p:bgPr>
    </p:bg>
    <p:spTree>
      <p:nvGrpSpPr>
        <p:cNvPr id="1" name=""/>
        <p:cNvGrpSpPr/>
        <p:nvPr/>
      </p:nvGrpSpPr>
      <p:grpSpPr>
        <a:xfrm>
          <a:off x="0" y="0"/>
          <a:ext cx="0" cy="0"/>
          <a:chOff x="0" y="0"/>
          <a:chExt cx="0" cy="0"/>
        </a:xfrm>
      </p:grpSpPr>
      <p:sp>
        <p:nvSpPr>
          <p:cNvPr name="TextBox 2" id="2"/>
          <p:cNvSpPr txBox="true"/>
          <p:nvPr/>
        </p:nvSpPr>
        <p:spPr>
          <a:xfrm rot="0">
            <a:off x="3989788" y="280681"/>
            <a:ext cx="10308425" cy="1162050"/>
          </a:xfrm>
          <a:prstGeom prst="rect">
            <a:avLst/>
          </a:prstGeom>
        </p:spPr>
        <p:txBody>
          <a:bodyPr anchor="t" rtlCol="false" tIns="0" lIns="0" bIns="0" rIns="0">
            <a:spAutoFit/>
          </a:bodyPr>
          <a:lstStyle/>
          <a:p>
            <a:pPr>
              <a:lnSpc>
                <a:spcPts val="8800"/>
              </a:lnSpc>
            </a:pPr>
            <a:r>
              <a:rPr lang="en-US" sz="8000">
                <a:solidFill>
                  <a:srgbClr val="FFFFFF"/>
                </a:solidFill>
                <a:latin typeface="Play Bold"/>
              </a:rPr>
              <a:t>LITERATURE SURVEY</a:t>
            </a:r>
          </a:p>
        </p:txBody>
      </p:sp>
      <p:grpSp>
        <p:nvGrpSpPr>
          <p:cNvPr name="Group 3" id="3"/>
          <p:cNvGrpSpPr/>
          <p:nvPr/>
        </p:nvGrpSpPr>
        <p:grpSpPr>
          <a:xfrm rot="0">
            <a:off x="610733" y="2243469"/>
            <a:ext cx="8134538" cy="7373598"/>
            <a:chOff x="0" y="0"/>
            <a:chExt cx="4457859" cy="4040852"/>
          </a:xfrm>
        </p:grpSpPr>
        <p:sp>
          <p:nvSpPr>
            <p:cNvPr name="Freeform 4" id="4"/>
            <p:cNvSpPr/>
            <p:nvPr/>
          </p:nvSpPr>
          <p:spPr>
            <a:xfrm>
              <a:off x="0" y="0"/>
              <a:ext cx="4457859" cy="4040852"/>
            </a:xfrm>
            <a:custGeom>
              <a:avLst/>
              <a:gdLst/>
              <a:ahLst/>
              <a:cxnLst/>
              <a:rect r="r" b="b" t="t" l="l"/>
              <a:pathLst>
                <a:path h="4040852" w="4457859">
                  <a:moveTo>
                    <a:pt x="4333399" y="4040852"/>
                  </a:moveTo>
                  <a:lnTo>
                    <a:pt x="124460" y="4040852"/>
                  </a:lnTo>
                  <a:cubicBezTo>
                    <a:pt x="55880" y="4040852"/>
                    <a:pt x="0" y="3984972"/>
                    <a:pt x="0" y="3916392"/>
                  </a:cubicBezTo>
                  <a:lnTo>
                    <a:pt x="0" y="124460"/>
                  </a:lnTo>
                  <a:cubicBezTo>
                    <a:pt x="0" y="55880"/>
                    <a:pt x="55880" y="0"/>
                    <a:pt x="124460" y="0"/>
                  </a:cubicBezTo>
                  <a:lnTo>
                    <a:pt x="4333399" y="0"/>
                  </a:lnTo>
                  <a:cubicBezTo>
                    <a:pt x="4401979" y="0"/>
                    <a:pt x="4457859" y="55880"/>
                    <a:pt x="4457859" y="124460"/>
                  </a:cubicBezTo>
                  <a:lnTo>
                    <a:pt x="4457859" y="3916392"/>
                  </a:lnTo>
                  <a:cubicBezTo>
                    <a:pt x="4457859" y="3984972"/>
                    <a:pt x="4401979" y="4040852"/>
                    <a:pt x="4333399" y="4040852"/>
                  </a:cubicBezTo>
                  <a:close/>
                </a:path>
              </a:pathLst>
            </a:custGeom>
            <a:solidFill>
              <a:srgbClr val="FFFFFF">
                <a:alpha val="9804"/>
              </a:srgbClr>
            </a:solidFill>
          </p:spPr>
        </p:sp>
      </p:grpSp>
      <p:sp>
        <p:nvSpPr>
          <p:cNvPr name="TextBox 5" id="5"/>
          <p:cNvSpPr txBox="true"/>
          <p:nvPr/>
        </p:nvSpPr>
        <p:spPr>
          <a:xfrm rot="0">
            <a:off x="897702" y="4307643"/>
            <a:ext cx="7560601" cy="4639848"/>
          </a:xfrm>
          <a:prstGeom prst="rect">
            <a:avLst/>
          </a:prstGeom>
        </p:spPr>
        <p:txBody>
          <a:bodyPr anchor="t" rtlCol="false" tIns="0" lIns="0" bIns="0" rIns="0">
            <a:spAutoFit/>
          </a:bodyPr>
          <a:lstStyle/>
          <a:p>
            <a:pPr marL="600773" indent="-300386" lvl="1">
              <a:lnSpc>
                <a:spcPts val="3617"/>
              </a:lnSpc>
              <a:buFont typeface="Arial"/>
              <a:buChar char="•"/>
            </a:pPr>
            <a:r>
              <a:rPr lang="en-US" sz="2782">
                <a:solidFill>
                  <a:srgbClr val="FFFFFF"/>
                </a:solidFill>
                <a:latin typeface="Anonymous Pro"/>
              </a:rPr>
              <a:t>In this </a:t>
            </a:r>
            <a:r>
              <a:rPr lang="en-US" sz="2782">
                <a:solidFill>
                  <a:srgbClr val="FFFFFF"/>
                </a:solidFill>
                <a:latin typeface="Anonymous Pro"/>
              </a:rPr>
              <a:t>proposed system the student is requested to stand In the </a:t>
            </a:r>
            <a:r>
              <a:rPr lang="en-US" sz="2782">
                <a:solidFill>
                  <a:srgbClr val="FFFFFF"/>
                </a:solidFill>
                <a:latin typeface="Anonymous Pro Bold"/>
              </a:rPr>
              <a:t>front of the digital camera</a:t>
            </a:r>
            <a:r>
              <a:rPr lang="en-US" sz="2782">
                <a:solidFill>
                  <a:srgbClr val="FFFFFF"/>
                </a:solidFill>
                <a:latin typeface="Anonymous Pro"/>
              </a:rPr>
              <a:t> to come across and recognize the </a:t>
            </a:r>
            <a:r>
              <a:rPr lang="en-US" sz="2782">
                <a:solidFill>
                  <a:srgbClr val="FFFFFF"/>
                </a:solidFill>
                <a:latin typeface="Anonymous Pro Bold"/>
              </a:rPr>
              <a:t>iris</a:t>
            </a:r>
            <a:r>
              <a:rPr lang="en-US" sz="2782">
                <a:solidFill>
                  <a:srgbClr val="FFFFFF"/>
                </a:solidFill>
                <a:latin typeface="Anonymous Pro"/>
              </a:rPr>
              <a:t>, for the system to mark attendance.[8][9]</a:t>
            </a:r>
          </a:p>
          <a:p>
            <a:pPr>
              <a:lnSpc>
                <a:spcPts val="3617"/>
              </a:lnSpc>
            </a:pPr>
          </a:p>
          <a:p>
            <a:pPr marL="600773" indent="-300386" lvl="1">
              <a:lnSpc>
                <a:spcPts val="3617"/>
              </a:lnSpc>
              <a:buFont typeface="Arial"/>
              <a:buChar char="•"/>
            </a:pPr>
            <a:r>
              <a:rPr lang="en-US" sz="2782">
                <a:solidFill>
                  <a:srgbClr val="FFFFFF"/>
                </a:solidFill>
                <a:latin typeface="Anonymous Pro"/>
              </a:rPr>
              <a:t>Some algorithms like </a:t>
            </a:r>
            <a:r>
              <a:rPr lang="en-US" sz="2782">
                <a:solidFill>
                  <a:srgbClr val="FFFFFF"/>
                </a:solidFill>
                <a:latin typeface="Anonymous Pro Bold"/>
              </a:rPr>
              <a:t>Gray Scale Conversion, Six Segment Rectangular Filter(SSR), Skin Pixel Detection</a:t>
            </a:r>
            <a:r>
              <a:rPr lang="en-US" sz="2782">
                <a:solidFill>
                  <a:srgbClr val="FFFFFF"/>
                </a:solidFill>
                <a:latin typeface="Anonymous Pro"/>
              </a:rPr>
              <a:t> are getting used to detect the iris.</a:t>
            </a:r>
          </a:p>
        </p:txBody>
      </p:sp>
      <p:sp>
        <p:nvSpPr>
          <p:cNvPr name="TextBox 6" id="6"/>
          <p:cNvSpPr txBox="true"/>
          <p:nvPr/>
        </p:nvSpPr>
        <p:spPr>
          <a:xfrm rot="0">
            <a:off x="718667" y="2438284"/>
            <a:ext cx="7739636" cy="1462234"/>
          </a:xfrm>
          <a:prstGeom prst="rect">
            <a:avLst/>
          </a:prstGeom>
        </p:spPr>
        <p:txBody>
          <a:bodyPr anchor="t" rtlCol="false" tIns="0" lIns="0" bIns="0" rIns="0">
            <a:spAutoFit/>
          </a:bodyPr>
          <a:lstStyle/>
          <a:p>
            <a:pPr algn="ctr">
              <a:lnSpc>
                <a:spcPts val="3836"/>
              </a:lnSpc>
              <a:spcBef>
                <a:spcPct val="0"/>
              </a:spcBef>
            </a:pPr>
            <a:r>
              <a:rPr lang="en-US" sz="2950">
                <a:solidFill>
                  <a:srgbClr val="FFFFFF"/>
                </a:solidFill>
                <a:latin typeface="Anonymous Pro Bold Italics"/>
              </a:rPr>
              <a:t>P. Lad and S. More, “STUDENT ATTENDANCE SYSTEM USING IRIS DETECTION"[8]</a:t>
            </a:r>
          </a:p>
        </p:txBody>
      </p:sp>
      <p:grpSp>
        <p:nvGrpSpPr>
          <p:cNvPr name="Group 7" id="7"/>
          <p:cNvGrpSpPr/>
          <p:nvPr/>
        </p:nvGrpSpPr>
        <p:grpSpPr>
          <a:xfrm rot="0">
            <a:off x="9518580" y="2243469"/>
            <a:ext cx="8134538" cy="7373598"/>
            <a:chOff x="0" y="0"/>
            <a:chExt cx="4457859" cy="4040852"/>
          </a:xfrm>
        </p:grpSpPr>
        <p:sp>
          <p:nvSpPr>
            <p:cNvPr name="Freeform 8" id="8"/>
            <p:cNvSpPr/>
            <p:nvPr/>
          </p:nvSpPr>
          <p:spPr>
            <a:xfrm>
              <a:off x="0" y="0"/>
              <a:ext cx="4457859" cy="4040852"/>
            </a:xfrm>
            <a:custGeom>
              <a:avLst/>
              <a:gdLst/>
              <a:ahLst/>
              <a:cxnLst/>
              <a:rect r="r" b="b" t="t" l="l"/>
              <a:pathLst>
                <a:path h="4040852" w="4457859">
                  <a:moveTo>
                    <a:pt x="4333399" y="4040852"/>
                  </a:moveTo>
                  <a:lnTo>
                    <a:pt x="124460" y="4040852"/>
                  </a:lnTo>
                  <a:cubicBezTo>
                    <a:pt x="55880" y="4040852"/>
                    <a:pt x="0" y="3984972"/>
                    <a:pt x="0" y="3916392"/>
                  </a:cubicBezTo>
                  <a:lnTo>
                    <a:pt x="0" y="124460"/>
                  </a:lnTo>
                  <a:cubicBezTo>
                    <a:pt x="0" y="55880"/>
                    <a:pt x="55880" y="0"/>
                    <a:pt x="124460" y="0"/>
                  </a:cubicBezTo>
                  <a:lnTo>
                    <a:pt x="4333399" y="0"/>
                  </a:lnTo>
                  <a:cubicBezTo>
                    <a:pt x="4401979" y="0"/>
                    <a:pt x="4457859" y="55880"/>
                    <a:pt x="4457859" y="124460"/>
                  </a:cubicBezTo>
                  <a:lnTo>
                    <a:pt x="4457859" y="3916392"/>
                  </a:lnTo>
                  <a:cubicBezTo>
                    <a:pt x="4457859" y="3984972"/>
                    <a:pt x="4401979" y="4040852"/>
                    <a:pt x="4333399" y="4040852"/>
                  </a:cubicBezTo>
                  <a:close/>
                </a:path>
              </a:pathLst>
            </a:custGeom>
            <a:solidFill>
              <a:srgbClr val="FFFFFF">
                <a:alpha val="9804"/>
              </a:srgbClr>
            </a:solidFill>
          </p:spPr>
        </p:sp>
      </p:grpSp>
      <p:sp>
        <p:nvSpPr>
          <p:cNvPr name="TextBox 9" id="9"/>
          <p:cNvSpPr txBox="true"/>
          <p:nvPr/>
        </p:nvSpPr>
        <p:spPr>
          <a:xfrm rot="0">
            <a:off x="10037079" y="3150364"/>
            <a:ext cx="7097541" cy="5588000"/>
          </a:xfrm>
          <a:prstGeom prst="rect">
            <a:avLst/>
          </a:prstGeom>
        </p:spPr>
        <p:txBody>
          <a:bodyPr anchor="t" rtlCol="false" tIns="0" lIns="0" bIns="0" rIns="0">
            <a:spAutoFit/>
          </a:bodyPr>
          <a:lstStyle/>
          <a:p>
            <a:pPr algn="just" marL="604518" indent="-302259" lvl="1">
              <a:lnSpc>
                <a:spcPts val="3639"/>
              </a:lnSpc>
              <a:buFont typeface="Arial"/>
              <a:buChar char="•"/>
            </a:pPr>
            <a:r>
              <a:rPr lang="en-US" sz="2799">
                <a:solidFill>
                  <a:srgbClr val="FFFFFF"/>
                </a:solidFill>
                <a:latin typeface="Anonymous Pro Bold"/>
              </a:rPr>
              <a:t>G</a:t>
            </a:r>
            <a:r>
              <a:rPr lang="en-US" sz="2799">
                <a:solidFill>
                  <a:srgbClr val="FFFFFF"/>
                </a:solidFill>
                <a:latin typeface="Anonymous Pro Bold"/>
              </a:rPr>
              <a:t>rayscale  </a:t>
            </a:r>
            <a:r>
              <a:rPr lang="en-US" sz="2799">
                <a:solidFill>
                  <a:srgbClr val="FFFFFF"/>
                </a:solidFill>
                <a:latin typeface="Anonymous Pro"/>
              </a:rPr>
              <a:t>is simple image in which the only colors are shades of gray.Gray color is one in which the </a:t>
            </a:r>
            <a:r>
              <a:rPr lang="en-US" sz="2799">
                <a:solidFill>
                  <a:srgbClr val="FFFFFF"/>
                </a:solidFill>
                <a:latin typeface="Anonymous Pro Bold"/>
              </a:rPr>
              <a:t>red, green and blue</a:t>
            </a:r>
            <a:r>
              <a:rPr lang="en-US" sz="2799">
                <a:solidFill>
                  <a:srgbClr val="FFFFFF"/>
                </a:solidFill>
                <a:latin typeface="Anonymous Pro"/>
              </a:rPr>
              <a:t> components all have </a:t>
            </a:r>
            <a:r>
              <a:rPr lang="en-US" sz="2799">
                <a:solidFill>
                  <a:srgbClr val="FFFFFF"/>
                </a:solidFill>
                <a:latin typeface="Anonymous Pro Bold"/>
              </a:rPr>
              <a:t>equal intensity.</a:t>
            </a:r>
          </a:p>
          <a:p>
            <a:pPr algn="just">
              <a:lnSpc>
                <a:spcPts val="3639"/>
              </a:lnSpc>
            </a:pPr>
          </a:p>
          <a:p>
            <a:pPr algn="just" marL="604518" indent="-302259" lvl="1">
              <a:lnSpc>
                <a:spcPts val="3639"/>
              </a:lnSpc>
              <a:buFont typeface="Arial"/>
              <a:buChar char="•"/>
            </a:pPr>
            <a:r>
              <a:rPr lang="en-US" sz="2799">
                <a:solidFill>
                  <a:srgbClr val="FFFFFF"/>
                </a:solidFill>
                <a:latin typeface="Anonymous Pro"/>
              </a:rPr>
              <a:t>SSR filter is a rectangle divided into 6 segments, operates by using the concept of bright-dark relation around Between-the-Eyes area to detect the eyes.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741D81"/>
        </a:solidFill>
      </p:bgPr>
    </p:bg>
    <p:spTree>
      <p:nvGrpSpPr>
        <p:cNvPr id="1" name=""/>
        <p:cNvGrpSpPr/>
        <p:nvPr/>
      </p:nvGrpSpPr>
      <p:grpSpPr>
        <a:xfrm>
          <a:off x="0" y="0"/>
          <a:ext cx="0" cy="0"/>
          <a:chOff x="0" y="0"/>
          <a:chExt cx="0" cy="0"/>
        </a:xfrm>
      </p:grpSpPr>
      <p:sp>
        <p:nvSpPr>
          <p:cNvPr name="TextBox 2" id="2"/>
          <p:cNvSpPr txBox="true"/>
          <p:nvPr/>
        </p:nvSpPr>
        <p:spPr>
          <a:xfrm rot="0">
            <a:off x="4170897" y="476250"/>
            <a:ext cx="10308425" cy="1162050"/>
          </a:xfrm>
          <a:prstGeom prst="rect">
            <a:avLst/>
          </a:prstGeom>
        </p:spPr>
        <p:txBody>
          <a:bodyPr anchor="t" rtlCol="false" tIns="0" lIns="0" bIns="0" rIns="0">
            <a:spAutoFit/>
          </a:bodyPr>
          <a:lstStyle/>
          <a:p>
            <a:pPr>
              <a:lnSpc>
                <a:spcPts val="8800"/>
              </a:lnSpc>
            </a:pPr>
            <a:r>
              <a:rPr lang="en-US" sz="8000">
                <a:solidFill>
                  <a:srgbClr val="FFFFFF"/>
                </a:solidFill>
                <a:latin typeface="Play Bold"/>
              </a:rPr>
              <a:t>LITERATURE SURVEY</a:t>
            </a:r>
          </a:p>
        </p:txBody>
      </p:sp>
      <p:grpSp>
        <p:nvGrpSpPr>
          <p:cNvPr name="Group 3" id="3"/>
          <p:cNvGrpSpPr/>
          <p:nvPr/>
        </p:nvGrpSpPr>
        <p:grpSpPr>
          <a:xfrm rot="0">
            <a:off x="303465" y="2074434"/>
            <a:ext cx="8598741" cy="7373598"/>
            <a:chOff x="0" y="0"/>
            <a:chExt cx="3996832" cy="3427366"/>
          </a:xfrm>
        </p:grpSpPr>
        <p:sp>
          <p:nvSpPr>
            <p:cNvPr name="Freeform 4" id="4"/>
            <p:cNvSpPr/>
            <p:nvPr/>
          </p:nvSpPr>
          <p:spPr>
            <a:xfrm>
              <a:off x="0" y="0"/>
              <a:ext cx="3996832" cy="3427366"/>
            </a:xfrm>
            <a:custGeom>
              <a:avLst/>
              <a:gdLst/>
              <a:ahLst/>
              <a:cxnLst/>
              <a:rect r="r" b="b" t="t" l="l"/>
              <a:pathLst>
                <a:path h="3427366" w="3996832">
                  <a:moveTo>
                    <a:pt x="3872371" y="3427366"/>
                  </a:moveTo>
                  <a:lnTo>
                    <a:pt x="124460" y="3427366"/>
                  </a:lnTo>
                  <a:cubicBezTo>
                    <a:pt x="55880" y="3427366"/>
                    <a:pt x="0" y="3371486"/>
                    <a:pt x="0" y="3302906"/>
                  </a:cubicBezTo>
                  <a:lnTo>
                    <a:pt x="0" y="124460"/>
                  </a:lnTo>
                  <a:cubicBezTo>
                    <a:pt x="0" y="55880"/>
                    <a:pt x="55880" y="0"/>
                    <a:pt x="124460" y="0"/>
                  </a:cubicBezTo>
                  <a:lnTo>
                    <a:pt x="3872372" y="0"/>
                  </a:lnTo>
                  <a:cubicBezTo>
                    <a:pt x="3940952" y="0"/>
                    <a:pt x="3996832" y="55880"/>
                    <a:pt x="3996832" y="124460"/>
                  </a:cubicBezTo>
                  <a:lnTo>
                    <a:pt x="3996832" y="3302906"/>
                  </a:lnTo>
                  <a:cubicBezTo>
                    <a:pt x="3996832" y="3371486"/>
                    <a:pt x="3940952" y="3427366"/>
                    <a:pt x="3872372" y="3427366"/>
                  </a:cubicBezTo>
                  <a:close/>
                </a:path>
              </a:pathLst>
            </a:custGeom>
            <a:solidFill>
              <a:srgbClr val="FFFFFF">
                <a:alpha val="9804"/>
              </a:srgbClr>
            </a:solidFill>
          </p:spPr>
        </p:sp>
      </p:grpSp>
      <p:sp>
        <p:nvSpPr>
          <p:cNvPr name="TextBox 5" id="5"/>
          <p:cNvSpPr txBox="true"/>
          <p:nvPr/>
        </p:nvSpPr>
        <p:spPr>
          <a:xfrm rot="0">
            <a:off x="792122" y="4538059"/>
            <a:ext cx="7621426" cy="3346980"/>
          </a:xfrm>
          <a:prstGeom prst="rect">
            <a:avLst/>
          </a:prstGeom>
        </p:spPr>
        <p:txBody>
          <a:bodyPr anchor="t" rtlCol="false" tIns="0" lIns="0" bIns="0" rIns="0">
            <a:spAutoFit/>
          </a:bodyPr>
          <a:lstStyle/>
          <a:p>
            <a:pPr>
              <a:lnSpc>
                <a:spcPts val="4398"/>
              </a:lnSpc>
            </a:pPr>
            <a:r>
              <a:rPr lang="en-US" sz="3383">
                <a:solidFill>
                  <a:srgbClr val="FFFFFF"/>
                </a:solidFill>
                <a:latin typeface="Anonymous Pro"/>
              </a:rPr>
              <a:t>Viola-Jones Algorithm has been used for fac</a:t>
            </a:r>
            <a:r>
              <a:rPr lang="en-US" sz="3383">
                <a:solidFill>
                  <a:srgbClr val="FFFFFF"/>
                </a:solidFill>
                <a:latin typeface="Anonymous Pro"/>
              </a:rPr>
              <a:t>e detection which detect human faces using a </a:t>
            </a:r>
            <a:r>
              <a:rPr lang="en-US" sz="3383">
                <a:solidFill>
                  <a:srgbClr val="FFFFFF"/>
                </a:solidFill>
                <a:latin typeface="Anonymous Pro Bold"/>
              </a:rPr>
              <a:t>cascade classifier</a:t>
            </a:r>
            <a:r>
              <a:rPr lang="en-US" sz="3383">
                <a:solidFill>
                  <a:srgbClr val="FFFFFF"/>
                </a:solidFill>
                <a:latin typeface="Anonymous Pro"/>
              </a:rPr>
              <a:t> and </a:t>
            </a:r>
            <a:r>
              <a:rPr lang="en-US" sz="3383">
                <a:solidFill>
                  <a:srgbClr val="FFFFFF"/>
                </a:solidFill>
                <a:latin typeface="Anonymous Pro Bold"/>
              </a:rPr>
              <a:t>PCA set of rules</a:t>
            </a:r>
            <a:r>
              <a:rPr lang="en-US" sz="3383">
                <a:solidFill>
                  <a:srgbClr val="FFFFFF"/>
                </a:solidFill>
                <a:latin typeface="Anonymous Pro"/>
              </a:rPr>
              <a:t> for feature choice </a:t>
            </a:r>
            <a:r>
              <a:rPr lang="en-US" sz="3383">
                <a:solidFill>
                  <a:srgbClr val="FFFFFF"/>
                </a:solidFill>
                <a:latin typeface="Anonymous Pro"/>
              </a:rPr>
              <a:t>a</a:t>
            </a:r>
            <a:r>
              <a:rPr lang="en-US" sz="3383">
                <a:solidFill>
                  <a:srgbClr val="FFFFFF"/>
                </a:solidFill>
                <a:latin typeface="Anonymous Pro"/>
              </a:rPr>
              <a:t>nd</a:t>
            </a:r>
            <a:r>
              <a:rPr lang="en-US" sz="3383">
                <a:solidFill>
                  <a:srgbClr val="FFFFFF"/>
                </a:solidFill>
                <a:latin typeface="Anonymous Pro"/>
              </a:rPr>
              <a:t> </a:t>
            </a:r>
            <a:r>
              <a:rPr lang="en-US" sz="3383">
                <a:solidFill>
                  <a:srgbClr val="FFFFFF"/>
                </a:solidFill>
                <a:latin typeface="Anonymous Pro Bold"/>
              </a:rPr>
              <a:t>SVM</a:t>
            </a:r>
            <a:r>
              <a:rPr lang="en-US" sz="3383">
                <a:solidFill>
                  <a:srgbClr val="FFFFFF"/>
                </a:solidFill>
                <a:latin typeface="Anonymous Pro"/>
              </a:rPr>
              <a:t> </a:t>
            </a:r>
            <a:r>
              <a:rPr lang="en-US" sz="3383">
                <a:solidFill>
                  <a:srgbClr val="FFFFFF"/>
                </a:solidFill>
                <a:latin typeface="Anonymous Pro"/>
              </a:rPr>
              <a:t>f</a:t>
            </a:r>
            <a:r>
              <a:rPr lang="en-US" sz="3383">
                <a:solidFill>
                  <a:srgbClr val="FFFFFF"/>
                </a:solidFill>
                <a:latin typeface="Anonymous Pro"/>
              </a:rPr>
              <a:t>or cla</a:t>
            </a:r>
            <a:r>
              <a:rPr lang="en-US" sz="3383">
                <a:solidFill>
                  <a:srgbClr val="FFFFFF"/>
                </a:solidFill>
                <a:latin typeface="Anonymous Pro"/>
              </a:rPr>
              <a:t>ss</a:t>
            </a:r>
            <a:r>
              <a:rPr lang="en-US" sz="3383">
                <a:solidFill>
                  <a:srgbClr val="FFFFFF"/>
                </a:solidFill>
                <a:latin typeface="Anonymous Pro"/>
              </a:rPr>
              <a:t>i</a:t>
            </a:r>
            <a:r>
              <a:rPr lang="en-US" sz="3383">
                <a:solidFill>
                  <a:srgbClr val="FFFFFF"/>
                </a:solidFill>
                <a:latin typeface="Anonymous Pro"/>
              </a:rPr>
              <a:t>f</a:t>
            </a:r>
            <a:r>
              <a:rPr lang="en-US" sz="3383">
                <a:solidFill>
                  <a:srgbClr val="FFFFFF"/>
                </a:solidFill>
                <a:latin typeface="Anonymous Pro"/>
              </a:rPr>
              <a:t>ic</a:t>
            </a:r>
            <a:r>
              <a:rPr lang="en-US" sz="3383">
                <a:solidFill>
                  <a:srgbClr val="FFFFFF"/>
                </a:solidFill>
                <a:latin typeface="Anonymous Pro"/>
              </a:rPr>
              <a:t>a</a:t>
            </a:r>
            <a:r>
              <a:rPr lang="en-US" sz="3383">
                <a:solidFill>
                  <a:srgbClr val="FFFFFF"/>
                </a:solidFill>
                <a:latin typeface="Anonymous Pro"/>
              </a:rPr>
              <a:t>tion</a:t>
            </a:r>
            <a:r>
              <a:rPr lang="en-US" sz="3383">
                <a:solidFill>
                  <a:srgbClr val="FFFFFF"/>
                </a:solidFill>
                <a:latin typeface="Anonymous Pro"/>
              </a:rPr>
              <a:t>.[3][5]</a:t>
            </a:r>
          </a:p>
        </p:txBody>
      </p:sp>
      <p:sp>
        <p:nvSpPr>
          <p:cNvPr name="TextBox 6" id="6"/>
          <p:cNvSpPr txBox="true"/>
          <p:nvPr/>
        </p:nvSpPr>
        <p:spPr>
          <a:xfrm rot="0">
            <a:off x="1043880" y="2461377"/>
            <a:ext cx="7117910" cy="1581028"/>
          </a:xfrm>
          <a:prstGeom prst="rect">
            <a:avLst/>
          </a:prstGeom>
        </p:spPr>
        <p:txBody>
          <a:bodyPr anchor="t" rtlCol="false" tIns="0" lIns="0" bIns="0" rIns="0">
            <a:spAutoFit/>
          </a:bodyPr>
          <a:lstStyle/>
          <a:p>
            <a:pPr algn="ctr">
              <a:lnSpc>
                <a:spcPts val="4156"/>
              </a:lnSpc>
              <a:spcBef>
                <a:spcPct val="0"/>
              </a:spcBef>
            </a:pPr>
            <a:r>
              <a:rPr lang="en-US" sz="3197">
                <a:solidFill>
                  <a:srgbClr val="FFFFFF"/>
                </a:solidFill>
                <a:latin typeface="Anonymous Pro Bold Italics"/>
              </a:rPr>
              <a:t>Yi-Qing et al,”An Analysis of the Viola-Jones Face Detection Algorithm”[3]</a:t>
            </a:r>
          </a:p>
        </p:txBody>
      </p:sp>
      <p:grpSp>
        <p:nvGrpSpPr>
          <p:cNvPr name="Group 7" id="7"/>
          <p:cNvGrpSpPr/>
          <p:nvPr/>
        </p:nvGrpSpPr>
        <p:grpSpPr>
          <a:xfrm rot="0">
            <a:off x="9325109" y="2074434"/>
            <a:ext cx="8598741" cy="7373598"/>
            <a:chOff x="0" y="0"/>
            <a:chExt cx="3996832" cy="3427366"/>
          </a:xfrm>
        </p:grpSpPr>
        <p:sp>
          <p:nvSpPr>
            <p:cNvPr name="Freeform 8" id="8"/>
            <p:cNvSpPr/>
            <p:nvPr/>
          </p:nvSpPr>
          <p:spPr>
            <a:xfrm>
              <a:off x="0" y="0"/>
              <a:ext cx="3996832" cy="3427366"/>
            </a:xfrm>
            <a:custGeom>
              <a:avLst/>
              <a:gdLst/>
              <a:ahLst/>
              <a:cxnLst/>
              <a:rect r="r" b="b" t="t" l="l"/>
              <a:pathLst>
                <a:path h="3427366" w="3996832">
                  <a:moveTo>
                    <a:pt x="3872371" y="3427366"/>
                  </a:moveTo>
                  <a:lnTo>
                    <a:pt x="124460" y="3427366"/>
                  </a:lnTo>
                  <a:cubicBezTo>
                    <a:pt x="55880" y="3427366"/>
                    <a:pt x="0" y="3371486"/>
                    <a:pt x="0" y="3302906"/>
                  </a:cubicBezTo>
                  <a:lnTo>
                    <a:pt x="0" y="124460"/>
                  </a:lnTo>
                  <a:cubicBezTo>
                    <a:pt x="0" y="55880"/>
                    <a:pt x="55880" y="0"/>
                    <a:pt x="124460" y="0"/>
                  </a:cubicBezTo>
                  <a:lnTo>
                    <a:pt x="3872372" y="0"/>
                  </a:lnTo>
                  <a:cubicBezTo>
                    <a:pt x="3940952" y="0"/>
                    <a:pt x="3996832" y="55880"/>
                    <a:pt x="3996832" y="124460"/>
                  </a:cubicBezTo>
                  <a:lnTo>
                    <a:pt x="3996832" y="3302906"/>
                  </a:lnTo>
                  <a:cubicBezTo>
                    <a:pt x="3996832" y="3371486"/>
                    <a:pt x="3940952" y="3427366"/>
                    <a:pt x="3872372" y="3427366"/>
                  </a:cubicBezTo>
                  <a:close/>
                </a:path>
              </a:pathLst>
            </a:custGeom>
            <a:solidFill>
              <a:srgbClr val="FFFFFF">
                <a:alpha val="9804"/>
              </a:srgbClr>
            </a:solidFill>
          </p:spPr>
        </p:sp>
      </p:grpSp>
      <p:sp>
        <p:nvSpPr>
          <p:cNvPr name="TextBox 9" id="9"/>
          <p:cNvSpPr txBox="true"/>
          <p:nvPr/>
        </p:nvSpPr>
        <p:spPr>
          <a:xfrm rot="0">
            <a:off x="9571685" y="2461377"/>
            <a:ext cx="8105590" cy="6059356"/>
          </a:xfrm>
          <a:prstGeom prst="rect">
            <a:avLst/>
          </a:prstGeom>
        </p:spPr>
        <p:txBody>
          <a:bodyPr anchor="t" rtlCol="false" tIns="0" lIns="0" bIns="0" rIns="0">
            <a:spAutoFit/>
          </a:bodyPr>
          <a:lstStyle/>
          <a:p>
            <a:pPr marL="655332" indent="-327666" lvl="1">
              <a:lnSpc>
                <a:spcPts val="3945"/>
              </a:lnSpc>
              <a:buFont typeface="Arial"/>
              <a:buChar char="•"/>
            </a:pPr>
            <a:r>
              <a:rPr lang="en-US" sz="3035">
                <a:solidFill>
                  <a:srgbClr val="FFFFFF"/>
                </a:solidFill>
                <a:latin typeface="Anonymous Pro"/>
              </a:rPr>
              <a:t>Cascade classifier- It is a ML based approach where a function is trained from a lot of positive images (images of faces) and negative images (images without faces) </a:t>
            </a:r>
          </a:p>
          <a:p>
            <a:pPr>
              <a:lnSpc>
                <a:spcPts val="3945"/>
              </a:lnSpc>
            </a:pPr>
          </a:p>
          <a:p>
            <a:pPr marL="655332" indent="-327666" lvl="1">
              <a:lnSpc>
                <a:spcPts val="3945"/>
              </a:lnSpc>
              <a:buFont typeface="Arial"/>
              <a:buChar char="•"/>
            </a:pPr>
            <a:r>
              <a:rPr lang="en-US" sz="3035">
                <a:solidFill>
                  <a:srgbClr val="FFFFFF"/>
                </a:solidFill>
                <a:latin typeface="Anonymous Pro"/>
              </a:rPr>
              <a:t>A support vector machine (SVM) is a supervised machine learning model that uses classification algorithms for two-group classification problems.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016" t="9863" r="2851" b="38227"/>
          <a:stretch>
            <a:fillRect/>
          </a:stretch>
        </p:blipFill>
        <p:spPr>
          <a:xfrm>
            <a:off x="0" y="0"/>
            <a:ext cx="18288000" cy="10287000"/>
          </a:xfrm>
          <a:prstGeom prst="rect">
            <a:avLst/>
          </a:prstGeom>
        </p:spPr>
      </p:pic>
      <p:pic>
        <p:nvPicPr>
          <p:cNvPr name="Picture 3" id="3"/>
          <p:cNvPicPr>
            <a:picLocks noChangeAspect="true"/>
          </p:cNvPicPr>
          <p:nvPr/>
        </p:nvPicPr>
        <p:blipFill>
          <a:blip r:embed="rId3">
            <a:alphaModFix amt="92000"/>
          </a:blip>
          <a:srcRect l="0" t="0" r="12872" b="49999"/>
          <a:stretch>
            <a:fillRect/>
          </a:stretch>
        </p:blipFill>
        <p:spPr>
          <a:xfrm flipH="false" flipV="false" rot="0">
            <a:off x="1486443" y="3427267"/>
            <a:ext cx="19103447" cy="9757053"/>
          </a:xfrm>
          <a:prstGeom prst="rect">
            <a:avLst/>
          </a:prstGeom>
        </p:spPr>
      </p:pic>
      <p:sp>
        <p:nvSpPr>
          <p:cNvPr name="TextBox 4" id="4"/>
          <p:cNvSpPr txBox="true"/>
          <p:nvPr/>
        </p:nvSpPr>
        <p:spPr>
          <a:xfrm rot="0">
            <a:off x="8706673" y="553858"/>
            <a:ext cx="8769958" cy="2207891"/>
          </a:xfrm>
          <a:prstGeom prst="rect">
            <a:avLst/>
          </a:prstGeom>
        </p:spPr>
        <p:txBody>
          <a:bodyPr anchor="t" rtlCol="false" tIns="0" lIns="0" bIns="0" rIns="0">
            <a:spAutoFit/>
          </a:bodyPr>
          <a:lstStyle/>
          <a:p>
            <a:pPr>
              <a:lnSpc>
                <a:spcPts val="4355"/>
              </a:lnSpc>
            </a:pPr>
            <a:r>
              <a:rPr lang="en-US" sz="3350">
                <a:solidFill>
                  <a:srgbClr val="FFFFFF"/>
                </a:solidFill>
                <a:latin typeface="Anonymous Pro"/>
              </a:rPr>
              <a:t>A May 2019 study found that more people approve the use of facial recognition technology at airports than (42.6%) than disapprove (32.5%)</a:t>
            </a:r>
          </a:p>
        </p:txBody>
      </p:sp>
      <p:pic>
        <p:nvPicPr>
          <p:cNvPr name="Picture 5" id="5"/>
          <p:cNvPicPr>
            <a:picLocks noChangeAspect="true"/>
          </p:cNvPicPr>
          <p:nvPr/>
        </p:nvPicPr>
        <p:blipFill>
          <a:blip r:embed="rId4"/>
          <a:srcRect l="8308" t="57273" r="7519" b="11401"/>
          <a:stretch>
            <a:fillRect/>
          </a:stretch>
        </p:blipFill>
        <p:spPr>
          <a:xfrm flipH="false" flipV="false" rot="0">
            <a:off x="25757" y="3501444"/>
            <a:ext cx="18255803" cy="6785556"/>
          </a:xfrm>
          <a:prstGeom prst="rect">
            <a:avLst/>
          </a:prstGeom>
        </p:spPr>
      </p:pic>
      <p:grpSp>
        <p:nvGrpSpPr>
          <p:cNvPr name="Group 6" id="6"/>
          <p:cNvGrpSpPr/>
          <p:nvPr/>
        </p:nvGrpSpPr>
        <p:grpSpPr>
          <a:xfrm rot="0">
            <a:off x="1411799" y="883813"/>
            <a:ext cx="4784970" cy="1015365"/>
            <a:chOff x="0" y="0"/>
            <a:chExt cx="6379960" cy="1353820"/>
          </a:xfrm>
        </p:grpSpPr>
        <p:sp>
          <p:nvSpPr>
            <p:cNvPr name="AutoShape 7" id="7"/>
            <p:cNvSpPr/>
            <p:nvPr/>
          </p:nvSpPr>
          <p:spPr>
            <a:xfrm rot="0">
              <a:off x="0" y="1341120"/>
              <a:ext cx="6379960" cy="0"/>
            </a:xfrm>
            <a:prstGeom prst="line">
              <a:avLst/>
            </a:prstGeom>
            <a:ln cap="rnd" w="12700">
              <a:solidFill>
                <a:srgbClr val="FFFFFF"/>
              </a:solidFill>
              <a:prstDash val="solid"/>
              <a:headEnd type="none" len="sm" w="sm"/>
              <a:tailEnd type="none" len="sm" w="sm"/>
            </a:ln>
          </p:spPr>
        </p:sp>
        <p:sp>
          <p:nvSpPr>
            <p:cNvPr name="TextBox 8" id="8"/>
            <p:cNvSpPr txBox="true"/>
            <p:nvPr/>
          </p:nvSpPr>
          <p:spPr>
            <a:xfrm rot="0">
              <a:off x="99526" y="-19050"/>
              <a:ext cx="6180907" cy="1360170"/>
            </a:xfrm>
            <a:prstGeom prst="rect">
              <a:avLst/>
            </a:prstGeom>
          </p:spPr>
          <p:txBody>
            <a:bodyPr anchor="t" rtlCol="false" tIns="0" lIns="0" bIns="0" rIns="0">
              <a:spAutoFit/>
            </a:bodyPr>
            <a:lstStyle/>
            <a:p>
              <a:pPr>
                <a:lnSpc>
                  <a:spcPts val="7919"/>
                </a:lnSpc>
              </a:pPr>
              <a:r>
                <a:rPr lang="en-US" sz="6599">
                  <a:solidFill>
                    <a:srgbClr val="FFFFFF"/>
                  </a:solidFill>
                  <a:latin typeface="Play Bold"/>
                </a:rPr>
                <a:t>STATISTICS</a:t>
              </a:r>
            </a:p>
          </p:txBody>
        </p:sp>
      </p:grpSp>
      <p:sp>
        <p:nvSpPr>
          <p:cNvPr name="TextBox 9" id="9"/>
          <p:cNvSpPr txBox="true"/>
          <p:nvPr/>
        </p:nvSpPr>
        <p:spPr>
          <a:xfrm rot="-5400000">
            <a:off x="16254258" y="6689213"/>
            <a:ext cx="3657466" cy="410018"/>
          </a:xfrm>
          <a:prstGeom prst="rect">
            <a:avLst/>
          </a:prstGeom>
        </p:spPr>
        <p:txBody>
          <a:bodyPr anchor="t" rtlCol="false" tIns="0" lIns="0" bIns="0" rIns="0">
            <a:spAutoFit/>
          </a:bodyPr>
          <a:lstStyle/>
          <a:p>
            <a:pPr>
              <a:lnSpc>
                <a:spcPts val="3090"/>
              </a:lnSpc>
            </a:pPr>
            <a:r>
              <a:rPr lang="en-US" sz="2377">
                <a:solidFill>
                  <a:srgbClr val="FFFFFF"/>
                </a:solidFill>
                <a:latin typeface="Telegraf"/>
              </a:rPr>
              <a:t>Source: reservations.com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DAEqXB3ywC4</dc:identifier>
  <dcterms:modified xsi:type="dcterms:W3CDTF">2011-08-01T06:04:30Z</dcterms:modified>
  <cp:revision>1</cp:revision>
  <dc:title>MINI PROJECT</dc:title>
</cp:coreProperties>
</file>